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 autoAdjust="0"/>
    <p:restoredTop sz="94660"/>
  </p:normalViewPr>
  <p:slideViewPr>
    <p:cSldViewPr snapToGrid="0">
      <p:cViewPr>
        <p:scale>
          <a:sx n="75" d="100"/>
          <a:sy n="75" d="100"/>
        </p:scale>
        <p:origin x="600" y="-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6:04:0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24575,'2'14'0,"-1"0"0,2 1 0,0-1 0,1 0 0,0 0 0,1-1 0,0 1 0,1-1 0,10 16 0,-4-6 0,15 40 0,-27-61 0,3 8 0,0 0 0,1 0 0,1 0 0,10 18 0,-13-25 0,1 0 0,-1 0 0,1-1 0,0 1 0,0 0 0,0-1 0,0 0 0,1 0 0,-1 0 0,1 0 0,-1 0 0,1-1 0,0 0 0,-1 1 0,1-1 0,0-1 0,4 2 0,21 1-80,1-1 0,-1-1-1,1-2 1,-1-1 0,1-1-1,-1-1 1,0-2 0,-1-1-1,1-1 1,-1-1 0,-1-2 0,0-1-1,0-1 1,-1-1 0,-1-1-1,26-21 1,-14 6-6746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19:3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2 206 24575,'-2'99'0,"5"110"0,-3-206 0,0 1 0,1-1 0,0 0 0,-1 0 0,1 1 0,0-1 0,0 0 0,1 0 0,-1 0 0,1 0 0,-1 0 0,1 0 0,0-1 0,0 1 0,0-1 0,1 1 0,-1-1 0,1 0 0,-1 0 0,1 0 0,0 0 0,-1 0 0,1 0 0,0-1 0,0 1 0,0-1 0,1 0 0,-1 0 0,0 0 0,0-1 0,1 1 0,-1-1 0,0 1 0,1-1 0,-1 0 0,0-1 0,1 1 0,-1 0 0,0-1 0,0 0 0,1 0 0,-1 0 0,0 0 0,0 0 0,0-1 0,0 1 0,0-1 0,4-4 0,3-1 0,0 0 0,-1-1 0,0-1 0,0 1 0,-1-2 0,-1 1 0,1-1 0,-1 0 0,-1 0 0,0-1 0,-1 0 0,8-19 0,-5 8 0,1 0 0,1 1 0,1 0 0,0 1 0,2 0 0,1 1 0,0 0 0,1 1 0,1 1 0,1 0 0,19-14 0,30-21 0,59-52-1365,-99 78-5461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19:3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1 345 24575,'298'17'0,"-40"0"0,436-15 0,-387-4 0,-207-1 0,166-26 0,92-43 0,167-22 0,251 51 0,-541 27 0,-68 1 0,152-23 0,-90 6 0,-133 22-109,292-17-1147,-360 28-5570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0:1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1 283 24575,'1'16'0,"1"1"0,1-1 0,0 0 0,1 0 0,1-1 0,7 18 0,-3-10 0,9 41 0,-10 6 0,-7-50 0,1 0 0,8 32 0,-9-48 0,1 0 0,0 1 0,0-1 0,1 0 0,-1 0 0,1 0 0,0-1 0,0 1 0,0 0 0,0-1 0,1 0 0,-1 0 0,1 0 0,0 0 0,0-1 0,0 1 0,0-1 0,1 0 0,-1-1 0,0 1 0,1-1 0,-1 1 0,1-1 0,0 0 0,-1-1 0,7 1 0,-1 0 0,1-1 0,-1 0 0,0-1 0,1 0 0,-1 0 0,0-1 0,0-1 0,0 1 0,0-2 0,-1 1 0,14-8 0,5-6 0,0-2 0,48-44 0,46-58 0,-58 56 0,202-195 0,-120 122-1365,-122 115-5461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0:1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3 249 24575,'-1'36'0,"0"-14"0,1 1 0,1 0 0,1 0 0,6 32 0,-6-50 0,-1 0 0,1 0 0,-1 0 0,1 0 0,1-1 0,-1 1 0,1 0 0,0-1 0,0 0 0,0 0 0,0 0 0,1 0 0,-1 0 0,1 0 0,0-1 0,1 0 0,-1 0 0,0 0 0,1 0 0,0-1 0,-1 0 0,1 0 0,0 0 0,8 2 0,2-1 0,1 0 0,0-1 0,0 0 0,-1-1 0,1-1 0,0-1 0,0 0 0,0-1 0,0 0 0,-1-2 0,1 0 0,-1 0 0,0-1 0,0-1 0,-1-1 0,0 0 0,0-1 0,0 0 0,21-19 0,20-27 0,66-84 0,-103 118 0,1 0 0,32-25 0,9-9 0,-49 41-9,0 0 1,17-28-1,-11 15-1330,0 1-5487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0:2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0 383 24575,'11'1'0,"0"1"0,-1 0 0,1 1 0,-1 0 0,0 0 0,16 8 0,17 5 0,157 57 0,-120-42 0,133 35 0,-136-52 0,-1-3 0,98 1 0,158-15 0,-119-2 0,138 7 0,268-5 0,-568 0 0,1-2 0,0-3 0,54-15 0,144-54 0,-110 32 0,381-130 0,-506 169 0,63-19 0,0 2 0,1 4 0,2 3 0,-1 4 0,83-1 0,-130 12 0,-1-1 0,0-2 0,0-1 0,-1-1 0,0-2 0,32-12 0,28-11 0,1 5 0,127-20 0,-139 35 0,103-1 0,84 14 0,-88 1 0,355-3-1365,-489 0-5461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0:2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24575,'2007'0'0,"-1754"-16"0,-62 2 0,214-31 0,-299 30 25,113 0 0,106 15-304,-164 2-857,-123-2-5690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0:26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24575,'2897'0'-1365,"-2867"0"-5461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0:2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0 871 24575,'4'1'0,"-1"-1"0,1 1 0,-1 0 0,1 0 0,-1 0 0,0 1 0,1-1 0,-1 1 0,0 0 0,0-1 0,5 5 0,34 31 0,-29-25 0,229 199 0,-205-174 0,-30-28 0,1-1 0,0 0 0,0 0 0,1-1 0,0 0 0,1 0 0,-1-1 0,1-1 0,11 6 0,-19-11 0,1 1 0,-1-1 0,0 1 0,1-1 0,-1 0 0,1 0 0,-1 0 0,1 0 0,-1 0 0,0-1 0,1 1 0,-1-1 0,1 1 0,-1-1 0,0 0 0,0 0 0,0 0 0,5-3 0,1-2 0,0 0 0,0-1 0,10-12 0,-17 17 0,52-61 0,-4-2 0,-2-2 0,38-74 0,-65 107 0,96-171 0,-37 63 0,138-188 0,-119 203-1365,-68 87-5461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0:3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1423 24575,'-1'83'0,"3"96"0,-2-177 0,0-1 0,0 0 0,0 0 0,0 1 0,0-1 0,0 0 0,1 0 0,-1 1 0,1-1 0,-1 0 0,0 0 0,1 0 0,0 0 0,-1 0 0,1 0 0,0 0 0,-1 0 0,1 0 0,0 0 0,1 1 0,-1-2 0,0 1 0,0-1 0,0 0 0,0 0 0,0 0 0,-1 0 0,1 0 0,0 0 0,0 0 0,0 0 0,0 0 0,0 0 0,0 0 0,0-1 0,0 1 0,-1 0 0,1-1 0,0 1 0,0-1 0,1 0 0,6-5 0,0 0 0,-1 0 0,0-1 0,9-9 0,36-47 0,64-101 0,-43 58 0,148-192-507,437-451 0,-604 696 407,-12 13-269,-2-2 0,57-77 1,-78 88-5603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0:50.9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1223 24575,'1'4'0,"0"0"0,0 0 0,1 0 0,0 0 0,-1-1 0,2 1 0,-1 0 0,0-1 0,1 0 0,-1 0 0,1 1 0,0-2 0,0 1 0,7 5 0,12 14 0,-18-16 0,3 4 0,1 0 0,0 0 0,1-1 0,12 11 0,-17-17 0,0-1 0,0 1 0,0-1 0,0 0 0,0 0 0,1-1 0,-1 1 0,1-1 0,-1 0 0,1 0 0,-1-1 0,1 1 0,-1-1 0,1 0 0,6-1 0,-1 0 0,0-1 0,-1 0 0,0-1 0,0 0 0,1-1 0,-2 0 0,1 0 0,0-1 0,-1 0 0,0 0 0,0-1 0,12-11 0,9-12 0,45-56 0,-70 79 0,371-524-311,-309 429-53,-21 35 277,211-345 38,-228 354-1181,-12 16-4920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6:04:0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24575,'0'6'0,"0"19"0,0 12 0,0 16 0,0 12 0,0 0 0,0-5 0,0-7 0,0-7 0,0 1 0,0-2 0,0-3 0,0-14 0,6-18 0,8-16 0,1-7-8191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0:59.6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2 129 24575,'0'19'0,"-1"-10"0,1 0 0,0 0 0,1 0 0,2 15 0,-3-22 0,1 0 0,-1-1 0,1 1 0,-1 0 0,1-1 0,0 1 0,0-1 0,-1 1 0,1-1 0,0 1 0,1-1 0,-1 1 0,0-1 0,0 0 0,0 0 0,1 0 0,-1 0 0,1 0 0,-1 0 0,1 0 0,-1 0 0,1 0 0,-1-1 0,1 1 0,0-1 0,-1 1 0,1-1 0,0 0 0,0 1 0,2-1 0,5-1 0,0 1 0,0-1 0,0-1 0,0 0 0,0 0 0,-1-1 0,1 0 0,-1 0 0,9-5 0,76-47 0,-64 36 0,46-29 10,60-35-1385,-114 71-5451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1:06.6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1 312 24575,'1254'0'0,"-1041"-17"0,-36 1 0,473 13 0,-333 5 0,355-2 0,-617-2 0,69-13 0,29-1 0,212 14 0,-189 3 0,-136-3 0,70-13 0,3 0 0,65 10 0,-96 5 0,89-12 0,-82 1 0,118 0 0,-171 9 0,0-2 0,0-1 0,62-18 0,-58 13 0,0 1 0,62-5 0,315 12 0,-202 4 0,1381-2 0,-1576-1 0,-1-2 0,0 0 0,0-1 0,0-1 0,31-12 0,-26 8 0,-1 2 0,1 0 0,32-3 0,42 4 0,105 7 0,-62 2 0,1241-3 0,-1336-2 0,68-13 0,9 0 0,402 9 0,-296 9 0,824-3 0,-1047 0-72,0 0 1,0 0-1,0 1 0,0 0 0,0 1 0,0-1 0,-1 1 0,1 0 1,0 0-1,-1 1 0,0 0 0,1 0 0,-1 0 0,0 0 0,0 1 1,-1 0-1,1 0 0,4 6 0,6 10-6754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1:09.0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24575,'66'3'0,"121"23"0,-40-4 0,189 3 0,-102-11 0,568 88 0,-172-17 0,128-23 0,-377-35-578,516 21 221,-665-48 315,253 11 948,-418-5-879,779 46 17,93-55-1409,-908 3-5461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1:14.5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1 281 24575,'117'-1'0,"218"-31"0,-35-12 0,23-3 0,-6-27 0,-244 53 0,0 2 0,2 4 0,0 3 0,120-4 0,382 18 0,-174 2 0,-337-5 0,0 4 0,99 16 0,-130-13-1365,-5-1-5461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1:15.9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24575,'15'1'0,"0"0"0,0 1 0,23 7 0,-3-2 0,768 130-323,17-82 0,41-61-396,-805 6-6107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1:19.8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2371 140 24575,'-83'4'0,"1"5"0,-111 24 0,87-13 0,-6 0 0,1 5 0,1 5 0,2 4 0,-197 92 0,201-77 0,65-33 0,1 2 0,0 1 0,2 2 0,-53 40 0,31-9 0,3 3 0,-74 93 0,-69 144 0,164-237 0,-2-3 0,-2-1 0,-59 60 0,82-92 0,0 1 0,1 0 0,1 1 0,1 0 0,-10 26 0,-11 19 0,25-50 0,1 0 0,0 1 0,1-1 0,1 1 0,1 0 0,1 1 0,-3 25 0,5 125 0,2-106 0,0-47 0,0 0 0,0 0 0,2 0 0,0 0 0,0 0 0,2-1 0,0 1 0,0-1 0,1 0 0,1-1 0,0 1 0,1-1 0,1-1 0,0 0 0,0 0 0,1 0 0,1-1 0,0-1 0,0 0 0,25 16 0,6 0 0,3-3 0,0-1 0,1-2 0,0-2 0,60 15 0,-19-13 0,1-3 0,92 6 0,403-15 0,-365-12 0,-156 1 0,-1-3 0,1-3 0,-1-3 0,-1-2 0,114-43 0,-117 33 0,102-61 0,-2 0 0,-114 66 0,8-4 0,0-1 0,-2-3 0,0-2 0,45-36 0,-70 45 0,2 0 0,40-23 0,-56 37 0,0-1 0,-1 1 0,0-2 0,0 1 0,0-1 0,-1 0 0,0-1 0,6-10 0,5-9 0,22-43 0,-9 13 0,-7 15 0,-2-2 0,-1 0 0,-3-1 0,-1-1 0,-3-1 0,-2 0 0,-2-1 0,-2 0 0,-2-1 0,0-63 0,-8-233 0,-2 115 0,4 204 0,-2-1 0,-2 1 0,0 0 0,-9-33 0,9 48 0,-2-1 0,1 1 0,-2 0 0,1 0 0,-2 1 0,1-1 0,-2 1 0,1 1 0,-2 0 0,1 0 0,-11-9 0,-1 2 0,-2 0 0,0 2 0,0 1 0,-1 0 0,-1 2 0,0 0 0,-29-8 0,-185-45 0,149 44 0,4 1-273,-2 4 0,1 3 0,-2 5 0,-134 3 0,193 6-6553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1:25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4334 791 24575,'-4'-1'0,"0"0"0,0 0 0,0 0 0,-1-1 0,1 1 0,1-1 0,-1 0 0,0-1 0,0 1 0,1-1 0,-1 1 0,1-1 0,-5-5 0,-10-7 0,-72-54 0,-167-113 0,-10 30 0,191 113 0,-128-45 0,-144-35 0,306 103 0,-1 3 0,-1 2 0,0 1 0,-1 2 0,-69-2 0,-131-4 0,-37-1 0,-402 14 0,346 2 0,307 0 0,1 1 0,0 2 0,0 1 0,1 2 0,-1 1 0,1 1 0,-45 20 0,-11 14 0,-86 57 0,120-69 0,20-13 0,1 3 0,0 0 0,2 2 0,1 1 0,1 1 0,0 1 0,2 1 0,2 1 0,0 1 0,2 2 0,-27 52 0,4 6 0,4 3 0,4 1 0,-33 139 0,59-190 0,2 0 0,2 0 0,1 1 0,2 0 0,3-1 0,9 78 0,-7-108 0,0 0 0,1 0 0,1 0 0,-1 0 0,2 0 0,0-1 0,0 0 0,1-1 0,0 1 0,1-1 0,0-1 0,17 16 0,6 1 0,1-1 0,57 33 0,-80-53 0,41 23 0,97 38 0,-5-3 0,-75-28 0,2-3 0,117 38 0,-59-40 0,185 22 0,134-17 0,260-29 0,-397-8 0,-112 4 0,229-5 0,-408 2 0,0 0 0,0-2 0,1 0 0,-1-1 0,-1 0 0,1-2 0,-1 0 0,0-1 0,0-1 0,-1 0 0,0-1 0,0-1 0,16-13 0,51-46 0,108-82 0,-86 63 0,-74 60 0,55-39 0,-69 54 0,-1 0 0,0-1 0,-1-1 0,0-1 0,-1 0 0,-1-1 0,0 0 0,-2-1 0,0 0 0,17-38 0,1-2 0,-17 38 0,-1-1 0,-1 0 0,-1-1 0,-1-1 0,-1 1 0,9-44 0,-12-1 0,-5-92 0,-1 73 0,2 76 0,0 1 0,-1-1 0,0 1 0,0-1 0,-1 1 0,0-1 0,-1 1 0,0 0 0,0 0 0,-1 0 0,0 1 0,0-1 0,-1 1 0,-1 0 0,1 0 0,-1 0 0,0 1 0,-1 0 0,0 0 0,0 1 0,0 0 0,-1 0 0,0 1 0,0 0 0,0 0 0,-1 1 0,0 0 0,0 0 0,-18-4 0,-7 1 0,-1 2 0,0 1 0,0 2 0,0 1 0,-43 4 0,5 0 0,4-2-1365,11 0-5461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1:29.7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1352 24575,'-1'-3'0,"0"0"0,0 0 0,0 0 0,-1 0 0,1 0 0,-1 0 0,1 0 0,-1 0 0,0 0 0,0 1 0,0-1 0,0 1 0,-1 0 0,-4-4 0,5 4 0,1 0 0,-1 1 0,0-1 0,0 1 0,0-1 0,0 1 0,0 0 0,0 0 0,0 0 0,0 0 0,-1 0 0,1 0 0,0 1 0,-1-1 0,1 1 0,0-1 0,-1 1 0,1 0 0,-5 0 0,6 1 0,0-1 0,0 1 0,1 0 0,-1-1 0,0 1 0,1 0 0,-1 0 0,0 0 0,1-1 0,-1 1 0,1 0 0,-1 0 0,1 0 0,0 0 0,-1 0 0,1 0 0,0 0 0,0 0 0,0 0 0,-1 0 0,1 0 0,0 0 0,0 0 0,1 0 0,-1 0 0,0 0 0,0 0 0,1 2 0,9 27 0,-7-24 0,0-1 0,1 0 0,0 0 0,0 0 0,0 0 0,1 0 0,-1-1 0,1 0 0,0 0 0,1 0 0,-1-1 0,0 0 0,1 0 0,0 0 0,0 0 0,0-1 0,0 0 0,0-1 0,8 2 0,-4-1 0,1 0 0,0-1 0,-1-1 0,1 0 0,0 0 0,-1-1 0,1 0 0,0-1 0,-1 0 0,0-1 0,13-4 0,-11 1 0,1 0 0,-1-1 0,0 0 0,-1-1 0,0-1 0,11-9 0,60-70 0,236-350-481,-262 355 152,365-599-1036,-392 625-4651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1:37.8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1 104 24575,'3299'0'0,"-3268"-2"0,1-1 0,-1-2 0,59-16 0,29-5 0,57 3-682,270 0-1,-414 23-6143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1:39.0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24575,'2134'0'-1365,"-2106"0"-5461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6:04:08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1 555 24575,'11'-6'0,"22"-8"0,17-2 0,17-9 0,3-12 0,2-18 0,-1-4 0,1 0 0,-7 12 0,-9 7 0,-8 5 0,-6 3 0,-10 0 0,-11-6 0,-3 4 0,-5 8-8191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1:40.0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1:41.0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36 24575,'368'18'0,"-28"-1"0,567-16 0,-418-3 0,-212-18 0,-164 9 0,23-4 0,192-8 0,148 24-1365,-447-1-5461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1:46.0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0 766 24575,'1'11'0,"0"-1"0,1 0 0,0 0 0,1 0 0,0 0 0,0 0 0,1-1 0,0 1 0,1-1 0,6 10 0,11 14 0,31 37 0,-42-56 0,4 5 0,4 5 0,0-1 0,1 0 0,2-1 0,28 22 0,-45-40 0,0-1 0,0 0 0,0-1 0,0 1 0,1-1 0,-1 0 0,1 0 0,-1-1 0,1 0 0,-1 0 0,1 0 0,0 0 0,0-1 0,0 0 0,-1 0 0,11-2 0,-9 0 0,0 0 0,0 0 0,0-1 0,0 0 0,-1 0 0,1 0 0,-1-1 0,1 0 0,-1-1 0,-1 1 0,1-1 0,-1 0 0,6-6 0,48-62 0,76-119 0,-99 137 0,83-133 0,-49 72 0,133-165 0,-169 242-115,-13 11-135,2 2 0,1 0 0,1 2 0,47-36 0,-45 44-6576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1:49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1 893 24575,'2'0'0,"-1"1"0,1-1 0,0 1 0,0 0 0,0 0 0,0 0 0,-1 0 0,1 0 0,0 0 0,-1 0 0,1 1 0,-1-1 0,1 0 0,-1 1 0,1 0 0,-1-1 0,0 1 0,0-1 0,2 4 0,16 37 0,-16-34 0,0 1 0,0-1 0,1 0 0,0 0 0,8 11 0,-9-16 0,-1 0 0,1 0 0,0-1 0,0 1 0,0-1 0,0 0 0,0 0 0,0 0 0,1 0 0,-1-1 0,0 1 0,1-1 0,0 0 0,-1 0 0,1 0 0,5 0 0,2 0 0,0-1 0,0-1 0,-1 0 0,1 0 0,-1-1 0,1-1 0,-1 0 0,0 0 0,1-1 0,-2 0 0,17-9 0,2-3 0,-1-1 0,43-36 0,-26 13 0,-1-2 0,-2-2 0,67-94 0,81-164 0,-100 153 0,17-14-1365,-68 108-5461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1:58.4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2 505 24575,'-2'122'0,"5"135"0,-3-253 0,1 0 0,0 1 0,-1-1 0,1 0 0,1 0 0,-1 0 0,2 5 0,-2-9 0,-1 1 0,1 0 0,-1 0 0,1 0 0,0-1 0,-1 1 0,1 0 0,0-1 0,-1 1 0,1-1 0,0 1 0,0-1 0,-1 1 0,1-1 0,0 1 0,0-1 0,0 0 0,0 1 0,0-1 0,0 0 0,-1 0 0,1 0 0,0 0 0,0 0 0,0 0 0,0 0 0,0 0 0,0 0 0,0 0 0,0 0 0,0-1 0,0 1 0,-1 0 0,1-1 0,0 1 0,0 0 0,0-1 0,0 1 0,0-2 0,9-4 0,-1 0 0,-1 0 0,1-1 0,-1 0 0,0-1 0,9-11 0,40-59 0,-32 42 0,233-324 0,-255 356 0,110-159 0,-94 132 0,-1 0 0,-2-1 0,17-50 0,-22 52-1365,-1 8-5461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2:03.5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13871 1377 24575,'-14'0'0,"0"-2"0,0 1 0,0-2 0,1 0 0,-25-8 0,-63-34 0,93 42 0,-175-98 0,14 8 0,-155-43 0,-11 26 0,259 85 0,-341-93 0,148 45 0,-139-31 0,148 41 0,123 32 0,-197-19 0,-144 21 0,196 16 0,-192-4 0,-50-17 0,93 2 0,87 31 0,-26-2 0,-35-44 0,381 43 0,-116-19 0,-185-25 0,-47-5 0,-107-11 0,-516 27-400,-5 67 0,684-14 374,-381 12-62,612-26 271,0 5 0,0 3 0,1 4-1,-91 27 1,37-2-183,-248 59 0,316-84 0,-218 51 0,235-49 0,1 2 0,0 2 0,-65 36 0,-205 107 0,95-43 0,123-61 0,75-42 0,1 1 0,1 1 0,1 2 0,-34 33 0,-80 103 0,69-62 0,3 4 0,-70 137 0,18-11 0,109-201 0,1 0 0,2 0 0,1 1 0,0-1 0,2 2 0,1-1 0,-1 27 0,5 183 0,1-231 0,5 83 0,5-1 0,3 0 0,4-1 0,4 0 0,44 112 0,-52-164 0,2 1 0,1-2 0,2 0 0,1-1 0,1-2 0,2 0 0,1-1 0,1-1 0,1-1 0,1-1 0,58 39 0,9-3 0,3-4 0,3-4 0,2-5 0,1-4 0,171 47 0,-36-33-195,3-10-1,1-11 1,430 10-1,776-48-1425,-611-37 1621,-292 9 0,-333 12 172,-2-8 1,208-55 0,939-140-790,-393 52 1488,-258 44-1534,23-4 709,-512 85-62,166-38 14,487-95 692,-562 113 19,84-14 158,-86 15-867,84-11 0,-106 30 0,-210 27 0,128-44 0,-165 47 0,-12 5 0,0-2 0,0 0 0,-1-1 0,-1-2 0,31-21 0,-36 22 0,2 0 0,0 1 0,39-16 0,-41 19 0,0 0 0,0-1 0,0 0 0,-1-2 0,22-17 0,-22 14 0,-1-2 0,0 0 0,14-19 0,-27 31 0,1-1 0,-1 0 0,0 0 0,0-1 0,0 1 0,-1-1 0,0 1 0,0-1 0,-1 0 0,1 0 0,-1 0 0,0 1 0,-1-1 0,1 0 0,-1 0 0,-1-10 0,0 14 0,1 0 0,-1-1 0,0 1 0,0 0 0,0 0 0,0-1 0,0 1 0,0 0 0,0 0 0,-1 0 0,1 0 0,-1 1 0,0-1 0,1 0 0,-1 1 0,0-1 0,0 1 0,0-1 0,0 1 0,0 0 0,-4-2 0,-3 0 0,-1-1 0,0 2 0,-19-4 0,7 2 0,-84-22 0,16 4 0,-93-11 0,55 23-682,-139 9-1,234 1-6143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8:2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1 290 24575,'0'53'0,"1"61"0,0-111 0,-1 1 0,1-1 0,0 1 0,0-1 0,0 1 0,0-1 0,0 1 0,1-1 0,0 0 0,-1 0 0,1 0 0,0 0 0,1 0 0,-1 0 0,0 0 0,1-1 0,0 1 0,-1-1 0,1 0 0,0 0 0,0 0 0,0 0 0,1 0 0,-1-1 0,0 1 0,1-1 0,-1 0 0,1 0 0,6 1 0,4 0 0,-1-1 0,0 0 0,1-1 0,-1-1 0,1 0 0,-1-1 0,14-3 0,86-25 0,-2-5 0,134-62 0,-233 92 0,82-35 0,143-55 0,-201 81-170,0-2-1,-1-1 0,0-2 1,-2-1-1,0-2 0,-2-1 1,41-38-1,-35 26-6655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8:3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24575,'2'43'0,"12"70"0,0-4 0,-13-94 0,4 28 0,-4-41 0,0 0 0,-1 0 0,1 0 0,0 0 0,0 0 0,0-1 0,0 1 0,0 0 0,0-1 0,1 1 0,-1-1 0,0 1 0,1-1 0,-1 0 0,1 0 0,0 0 0,-1 1 0,1-1 0,3 1 0,2 0 0,1 0 0,0-1 0,-1 0 0,1 0 0,0-1 0,0 0 0,-1 0 0,1 0 0,0-1 0,0-1 0,10-2 0,16-6 0,38-16 0,-59 21 0,52-23 0,-1-3 0,82-54 0,-117 67-682,36-15-1,-31 19-6143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8:36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24575,'5'-5'0,"21"-9"0,10-1 0,23-4 0,13-5 0,6 2 0,2-1 0,4 3 0,-6 5 0,-5 5 0,-3 4 0,-1 4 0,-8 1 0,-7 1 0,-13 1-8191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8:41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24575,'653'0'-1365,"-623"0"-5461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6:04:1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0 895 24575,'2'89'0,"17"112"0,-9-115 0,23 121 0,-32-203 0,0 1 0,1-1 0,-1 1 0,1-1 0,0 0 0,0 0 0,1 0 0,-1 0 0,1 0 0,5 6 0,-7-9 0,1 0 0,-1 0 0,1 0 0,-1 0 0,1 0 0,-1 0 0,1 0 0,0 0 0,0-1 0,-1 1 0,1 0 0,0-1 0,0 0 0,0 1 0,-1-1 0,1 0 0,0 0 0,0 0 0,0 0 0,0 0 0,-1-1 0,1 1 0,0-1 0,0 1 0,-1-1 0,1 1 0,0-1 0,0 0 0,-1 0 0,3-1 0,7-7 0,-1 1 0,0-1 0,-1-1 0,0 1 0,0-2 0,-1 1 0,-1-1 0,8-14 0,6-7 0,127-176-365,341-371 1,-166 268 473,-228 230-786,164-109 1,-208 159-5542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38:19.6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3619 454 24575,'-15'-14'0,"-1"1"0,0 1 0,-1 0 0,-28-13 0,-75-29 0,14 9 0,50 17 0,2 0 0,0 2 0,-2 3 0,-112-31 0,77 39 0,-179-6 0,-175-20 0,-113-1 0,-271 44 0,808-2 0,1 1 0,0 1 0,0 0 0,0 2 0,-29 9 0,35-8 0,0 0 0,1 2 0,0-1 0,0 2 0,1 0 0,0 0 0,0 1 0,-15 15 0,-32 40 0,-92 127 0,128-156 0,-35 73 0,39-68 0,-36 54 0,47-83 0,1 1 0,0-1 0,1 1 0,1 1 0,0-1 0,0 1 0,1 0 0,1 0 0,0 0 0,1 0 0,0 1 0,1-1 0,1 1 0,1 18 0,-1-32 0,0 23 0,1 0 0,2 0 0,7 38 0,-8-53 0,1 0 0,0-1 0,0 1 0,1-1 0,0 1 0,0-1 0,1-1 0,0 1 0,0 0 0,0-1 0,1 0 0,0-1 0,0 1 0,7 4 0,1-1 0,0-1 0,0 0 0,1-1 0,0 0 0,0-1 0,1-1 0,23 5 0,119 11 0,-41-7 0,18 15 0,196 70 0,-133-36 0,-75-27 0,1-7 0,1-4 0,1-6 0,245 4 0,-302-23 0,85-3 0,-130 1 0,-1-2 0,0 0 0,0-1 0,34-13 0,-21 5 0,107-42 0,159-86 0,-234 105 0,106-41 0,-162 71 0,0 0 0,0-1 0,0 0 0,-1-1 0,0 0 0,-1-1 0,0 0 0,0 0 0,14-19 0,21-20 0,-25 27 0,-1-1 0,-1-1 0,-2 0 0,0-1 0,-1-1 0,19-44 0,-28 56 0,36-62 0,-32 60 0,0-1 0,-1 0 0,-1-1 0,0 0 0,-1 0 0,-1-1 0,-1 0 0,0 0 0,2-23 0,-8-70-167,0 81-1031,0 6-5628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38:22.3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3481 830 24575,'-6'-1'0,"0"0"0,0-1 0,0 0 0,0 0 0,0-1 0,0 0 0,0 0 0,1 0 0,0-1 0,0 1 0,0-1 0,0-1 0,-6-5 0,-3-2 0,-31-23 0,-96-54 0,-58-14 0,80 44 0,115 56 0,-444-220 0,305 159 0,-184-54 0,238 95 0,0 4 0,-2 4 0,0 4 0,0 4 0,0 4 0,-103 10 0,167-4 0,-1 1 0,1 1 0,-44 15 0,-74 37 0,131-51 0,-5 1 0,0-1 0,-28 5 0,30-7 0,-1 0 0,-21 9 0,33-10 0,-1 0 0,1 0 0,0 1 0,0 0 0,0 0 0,0 0 0,1 1 0,-1 0 0,-5 7 0,-87 117 0,-33 38 0,73-105 0,-135 155 0,160-175 0,2 1 0,2 1 0,-34 69 0,53-90 0,2 0 0,0 0 0,2 1 0,1 0 0,0 0 0,2 0 0,1 0 0,1 1 0,1-1 0,5 42 0,-2-48 0,1-1 0,1 0 0,1 0 0,0-1 0,1 1 0,12 19 0,-4-9 0,2-1 0,36 41 0,-22-33 0,2-2 0,1-2 0,53 38 0,-68-56 0,0-2 0,0 0 0,1-1 0,0-1 0,1 0 0,0-2 0,33 6 0,158 11 0,-152-19 0,559 6 0,-372-13 0,-208 3 0,442-17 0,-350 8 0,-83 8 0,0-3 0,0-2 0,77-19 0,-24-3 0,61-20 0,-134 38 0,-1-1 0,1-2 0,39-25 0,42-27 0,38-27 0,-85 43 0,-25 19 0,53-33 0,-82 58 0,0 0 0,-1 0 0,1-1 0,-1 0 0,0-1 0,-1 1 0,0-1 0,0-1 0,0 1 0,-1-1 0,0 0 0,0 0 0,-1 0 0,0-1 0,0 0 0,-1 1 0,-1-1 0,1-1 0,-1 1 0,-1 0 0,0 0 0,0-1 0,-1-9 0,1 4 0,-1-1 0,-1 1 0,0-1 0,-5-21 0,4 31 0,0 0 0,0 0 0,-1 1 0,1-1 0,-1 0 0,0 1 0,-1 0 0,1 0 0,-1 0 0,0 0 0,-1 0 0,1 1 0,-9-6 0,-12-8 0,-1 2 0,-57-25 0,12 6 0,42 21-113,-1 1 0,-39-11-1,41 15-911,-30-10-5801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38:43.1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24575,'0'5'0,"0"6"0,0 6 0,0 5 0,0 4 0,0 7 0,0 2 0,0 0 0,4-5 0,8-9 0,0-7-8191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38:44.5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1 210 24575,'14'-4'0,"20"-8"0,18-5 0,9-5 0,5-3 0,0-3 0,-6-1 0,-3 0 0,-8 4 0,-11 7-8191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39:46.0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451 0 24575,'48'1'0,"-1"2"0,1 3 0,-1 1 0,0 3 0,0 1 0,-1 3 0,-1 1 0,46 23 0,-82-32 0,1-1 0,-1 1 0,0 1 0,0 0 0,-1 0 0,0 0 0,0 1 0,-1 1 0,0-1 0,0 1 0,-1 0 0,0 1 0,-1-1 0,0 1 0,-1 0 0,0 0 0,0 1 0,4 18 0,0 15 0,-1 0 0,-2 0 0,-1 57 0,-3-62 0,1 138 0,-9 1 0,-7 0 0,-8-2 0,-89 343 0,23-143 0,78-313 0,3 0 0,3 1 0,2-1 0,8 69 0,-4-112 0,1 0 0,1 0 0,1 0 0,1-1 0,1 1 0,0-2 0,1 1 0,1-1 0,1 0 0,1-1 0,0 0 0,1-1 0,16 17 0,-6-12 0,1 0 0,0-2 0,2 0 0,0-2 0,1 0 0,1-2 0,55 23 0,-40-23 0,1-1 0,1-2 0,0-2 0,90 8 0,-46-14 0,140-10 0,-222 5 0,48-3 0,54-11 0,-93 12 0,1-1 0,-1-1 0,0 0 0,0-1 0,0 0 0,-1-1 0,0-1 0,14-10 0,-23 14 0,-1 0 0,0 0 0,0-1 0,-1 1 0,1-1 0,-1 1 0,0-1 0,0 0 0,-1-1 0,1 1 0,-1 0 0,0-1 0,-1 1 0,1-1 0,0-7 0,1-9 0,-2 0 0,-1-36 0,0 40 0,-1-3 0,-1-1 0,0 0 0,-2 0 0,0 1 0,-1 0 0,-1 0 0,-13-29 0,11 35 0,0 0 0,0 1 0,-1 0 0,-1 1 0,0 0 0,-1 0 0,-1 1 0,0 0 0,0 1 0,-19-13 0,14 14 0,-1 0 0,0 1 0,0 1 0,-1 0 0,0 2 0,0 0 0,-1 1 0,1 1 0,-1 1 0,0 0 0,0 2 0,0 0 0,0 2 0,-30 3 0,42-2 0,1 0 0,-1 0 0,1 1 0,0 0 0,0 0 0,0 1 0,1 0 0,-1 0 0,1 0 0,0 1 0,0 0 0,1 0 0,-1 1 0,1-1 0,0 1 0,-6 11 0,1-3 0,1 1 0,0 0 0,1 1 0,1-1 0,1 1 0,-7 24 0,4 7 0,1 1 0,-2 80 0,12 101 0,0-121 0,-2-83 0,1 41 0,17 125 0,46 96 0,-34-169 0,-5 1 0,10 137 0,-33 133 0,-5-214 0,3-153 0,-1 1 0,-1-1 0,-1 0 0,-8 33 0,7-43 0,0 0 0,-1-1 0,-1 1 0,1-1 0,-2 0 0,1 0 0,-2-1 0,1 0 0,-15 14 0,-7 3 0,-2-1 0,-66 43 0,-77 32 0,128-75 0,-33 17 0,-1-3 0,-93 32 0,136-60 0,1-1 0,-1-2 0,-1-2 0,0-1 0,0-2 0,0-1 0,-62-5 0,81 0 5,1-1 0,0-1 1,0 0-1,0-2 0,0 0 0,1-1 0,0-1 0,0 0 0,1-1 0,0-1 1,-26-20-1,0-8-136,1-2 0,-53-66 0,24 26-903,48 57-5792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6:04:1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0 509 24575,'0'600'0,"16"-645"0,11-19 0,3 2 0,39-61 0,89-116 0,-78 134 0,125-126 0,-155 177 0,91-105-1365,-113 132-5461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7:5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24575,'6'0'0,"7"12"0,8 15 0,0 9 0,2 16 0,4 5 0,2-1 0,3-11 0,1-6 0,1-5 0,-5-2 0,-2-6 0,0 3 0,-4 4 0,0-5 0,-4 0 0,-6 0 0,-4-5-8191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27:59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1232 24575,'37'-66'0,"3"2"0,3 1 0,84-94 0,177-139 0,-209 204 0,-5-4 0,87-121 0,-149 182 0,-10 12-455,-1-1 0,18-34 0,-16 18-6371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19:26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5 332 24575,'-2'59'0,"0"-37"0,2 0 0,0 0 0,1 0 0,1 0 0,6 26 0,-8-46 0,1 1 0,0 0 0,-1-1 0,1 1 0,0 0 0,0-1 0,1 0 0,-1 1 0,0-1 0,1 0 0,0 1 0,-1-1 0,1 0 0,0 0 0,0 0 0,0 0 0,0-1 0,0 1 0,1-1 0,-1 1 0,0-1 0,1 0 0,-1 0 0,1 0 0,0 0 0,-1 0 0,1 0 0,-1-1 0,1 1 0,0-1 0,0 0 0,-1 0 0,1 0 0,0 0 0,5-1 0,1-2 0,-1 0 0,1 0 0,-1 0 0,0-1 0,0 0 0,0-1 0,0 1 0,-1-2 0,12-9 0,105-104 0,6-6 0,-69 74 0,-23 21 0,-1-3 0,-2 0 0,45-57 0,-77 87-48,4-7-281,0 0 0,1 1-1,13-12 1,2 3-6497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19:3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24575,'2452'0'0,"-2236"-17"0,-61 2 0,425 9 0,-328 8 0,-225-2 0,8 2 0,0-3 0,0-1 0,-1-1 0,1-2 0,47-12 0,-47 6 0,0 1 0,0 2 0,1 2 0,0 1 0,54 1 0,2580 6-1365,-2623-2-5461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2616200"/>
            <a:ext cx="10464800" cy="2540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207000"/>
            <a:ext cx="10464800" cy="166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5715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518049"/>
            <a:ext cx="10464800" cy="71750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3800"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769775" y="-216731"/>
            <a:ext cx="14960601" cy="10287001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-1358900" y="-1143000"/>
            <a:ext cx="14668500" cy="10058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181100" y="6794500"/>
            <a:ext cx="10642600" cy="15113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1100" y="8382000"/>
            <a:ext cx="10642600" cy="939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044700" y="-25400"/>
            <a:ext cx="12534901" cy="8648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09600" y="1155700"/>
            <a:ext cx="5994400" cy="3568700"/>
          </a:xfrm>
          <a:prstGeom prst="rect">
            <a:avLst/>
          </a:prstGeom>
        </p:spPr>
        <p:txBody>
          <a:bodyPr anchor="b"/>
          <a:lstStyle>
            <a:lvl1pPr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4762500"/>
            <a:ext cx="5994400" cy="3568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4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3543300" y="2018930"/>
            <a:ext cx="10299700" cy="7112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00" y="2946400"/>
            <a:ext cx="5270500" cy="6096000"/>
          </a:xfrm>
          <a:prstGeom prst="rect">
            <a:avLst/>
          </a:prstGeom>
        </p:spPr>
        <p:txBody>
          <a:bodyPr/>
          <a:lstStyle>
            <a:lvl1pPr marL="482600" indent="-482600">
              <a:spcBef>
                <a:spcPts val="3200"/>
              </a:spcBef>
              <a:buBlip>
                <a:blip r:embed="rId2"/>
              </a:buBlip>
              <a:defRPr sz="3200"/>
            </a:lvl1pPr>
            <a:lvl2pPr marL="965200" indent="-482600">
              <a:spcBef>
                <a:spcPts val="3200"/>
              </a:spcBef>
              <a:buBlip>
                <a:blip r:embed="rId2"/>
              </a:buBlip>
              <a:defRPr sz="3200"/>
            </a:lvl2pPr>
            <a:lvl3pPr marL="1447800" indent="-482600">
              <a:spcBef>
                <a:spcPts val="3200"/>
              </a:spcBef>
              <a:buBlip>
                <a:blip r:embed="rId2"/>
              </a:buBlip>
              <a:defRPr sz="3200"/>
            </a:lvl3pPr>
            <a:lvl4pPr marL="1930400" indent="-482600">
              <a:spcBef>
                <a:spcPts val="3200"/>
              </a:spcBef>
              <a:buBlip>
                <a:blip r:embed="rId2"/>
              </a:buBlip>
              <a:defRPr sz="3200"/>
            </a:lvl4pPr>
            <a:lvl5pPr marL="2413000" indent="-482600">
              <a:spcBef>
                <a:spcPts val="3200"/>
              </a:spcBef>
              <a:buBlip>
                <a:blip r:embed="rId2"/>
              </a:buBlip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56723" y="9197831"/>
            <a:ext cx="409839" cy="454169"/>
          </a:xfrm>
          <a:prstGeom prst="rect">
            <a:avLst/>
          </a:prstGeom>
        </p:spPr>
        <p:txBody>
          <a:bodyPr/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idx="21"/>
          </p:nvPr>
        </p:nvSpPr>
        <p:spPr>
          <a:xfrm>
            <a:off x="4703923" y="3389019"/>
            <a:ext cx="9639301" cy="640175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half" idx="22"/>
          </p:nvPr>
        </p:nvSpPr>
        <p:spPr>
          <a:xfrm rot="21600000">
            <a:off x="7281774" y="-1330382"/>
            <a:ext cx="4978401" cy="633252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 rot="21600000">
            <a:off x="-3213100" y="762000"/>
            <a:ext cx="12280900" cy="84963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1066800"/>
            <a:ext cx="10464800" cy="762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70000" y="203200"/>
            <a:ext cx="104648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97011" y="9197831"/>
            <a:ext cx="409839" cy="4541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349250" marR="0" indent="-34925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2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920750" marR="0" indent="-34925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2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1492250" marR="0" indent="-34925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2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2063750" marR="0" indent="-34925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2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2635250" marR="0" indent="-34925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2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3206750" marR="0" indent="-34925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2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3778250" marR="0" indent="-34925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2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4349750" marR="0" indent="-34925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2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4921250" marR="0" indent="-34925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2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70.png"/><Relationship Id="rId7" Type="http://schemas.openxmlformats.org/officeDocument/2006/relationships/image" Target="../media/image4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customXml" Target="../ink/ink4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4.xml"/><Relationship Id="rId5" Type="http://schemas.openxmlformats.org/officeDocument/2006/relationships/image" Target="../media/image51.png"/><Relationship Id="rId4" Type="http://schemas.openxmlformats.org/officeDocument/2006/relationships/customXml" Target="../ink/ink4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customXml" Target="../ink/ink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4.png"/><Relationship Id="rId18" Type="http://schemas.openxmlformats.org/officeDocument/2006/relationships/customXml" Target="../ink/ink16.xml"/><Relationship Id="rId3" Type="http://schemas.openxmlformats.org/officeDocument/2006/relationships/image" Target="../media/image91.png"/><Relationship Id="rId21" Type="http://schemas.openxmlformats.org/officeDocument/2006/relationships/image" Target="../media/image18.png"/><Relationship Id="rId7" Type="http://schemas.openxmlformats.org/officeDocument/2006/relationships/image" Target="../media/image11.png"/><Relationship Id="rId12" Type="http://schemas.openxmlformats.org/officeDocument/2006/relationships/customXml" Target="../ink/ink13.xml"/><Relationship Id="rId17" Type="http://schemas.openxmlformats.org/officeDocument/2006/relationships/image" Target="../media/image16.png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0.xml"/><Relationship Id="rId11" Type="http://schemas.openxmlformats.org/officeDocument/2006/relationships/image" Target="../media/image13.png"/><Relationship Id="rId5" Type="http://schemas.openxmlformats.org/officeDocument/2006/relationships/image" Target="../media/image100.png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10" Type="http://schemas.openxmlformats.org/officeDocument/2006/relationships/customXml" Target="../ink/ink12.xml"/><Relationship Id="rId19" Type="http://schemas.openxmlformats.org/officeDocument/2006/relationships/image" Target="../media/image17.png"/><Relationship Id="rId4" Type="http://schemas.openxmlformats.org/officeDocument/2006/relationships/customXml" Target="../ink/ink9.xml"/><Relationship Id="rId9" Type="http://schemas.openxmlformats.org/officeDocument/2006/relationships/image" Target="../media/image12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customXml" Target="../ink/ink27.xml"/><Relationship Id="rId26" Type="http://schemas.openxmlformats.org/officeDocument/2006/relationships/customXml" Target="../ink/ink31.xml"/><Relationship Id="rId3" Type="http://schemas.openxmlformats.org/officeDocument/2006/relationships/image" Target="../media/image20.png"/><Relationship Id="rId21" Type="http://schemas.openxmlformats.org/officeDocument/2006/relationships/image" Target="../media/image29.png"/><Relationship Id="rId34" Type="http://schemas.openxmlformats.org/officeDocument/2006/relationships/customXml" Target="../ink/ink35.xml"/><Relationship Id="rId7" Type="http://schemas.openxmlformats.org/officeDocument/2006/relationships/image" Target="../media/image22.png"/><Relationship Id="rId12" Type="http://schemas.openxmlformats.org/officeDocument/2006/relationships/customXml" Target="../ink/ink24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33" Type="http://schemas.openxmlformats.org/officeDocument/2006/relationships/image" Target="../media/image35.png"/><Relationship Id="rId2" Type="http://schemas.openxmlformats.org/officeDocument/2006/relationships/customXml" Target="../ink/ink19.xml"/><Relationship Id="rId16" Type="http://schemas.openxmlformats.org/officeDocument/2006/relationships/customXml" Target="../ink/ink26.xml"/><Relationship Id="rId20" Type="http://schemas.openxmlformats.org/officeDocument/2006/relationships/customXml" Target="../ink/ink28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1.xml"/><Relationship Id="rId11" Type="http://schemas.openxmlformats.org/officeDocument/2006/relationships/image" Target="../media/image24.png"/><Relationship Id="rId24" Type="http://schemas.openxmlformats.org/officeDocument/2006/relationships/customXml" Target="../ink/ink30.xml"/><Relationship Id="rId32" Type="http://schemas.openxmlformats.org/officeDocument/2006/relationships/customXml" Target="../ink/ink34.xml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32.xml"/><Relationship Id="rId10" Type="http://schemas.openxmlformats.org/officeDocument/2006/relationships/customXml" Target="../ink/ink23.xml"/><Relationship Id="rId19" Type="http://schemas.openxmlformats.org/officeDocument/2006/relationships/image" Target="../media/image28.png"/><Relationship Id="rId31" Type="http://schemas.openxmlformats.org/officeDocument/2006/relationships/image" Target="../media/image34.png"/><Relationship Id="rId4" Type="http://schemas.openxmlformats.org/officeDocument/2006/relationships/customXml" Target="../ink/ink20.xml"/><Relationship Id="rId9" Type="http://schemas.openxmlformats.org/officeDocument/2006/relationships/image" Target="../media/image23.png"/><Relationship Id="rId14" Type="http://schemas.openxmlformats.org/officeDocument/2006/relationships/customXml" Target="../ink/ink25.xml"/><Relationship Id="rId22" Type="http://schemas.openxmlformats.org/officeDocument/2006/relationships/customXml" Target="../ink/ink29.xml"/><Relationship Id="rId27" Type="http://schemas.openxmlformats.org/officeDocument/2006/relationships/image" Target="../media/image32.png"/><Relationship Id="rId30" Type="http://schemas.openxmlformats.org/officeDocument/2006/relationships/customXml" Target="../ink/ink33.xml"/><Relationship Id="rId35" Type="http://schemas.openxmlformats.org/officeDocument/2006/relationships/image" Target="../media/image36.png"/><Relationship Id="rId8" Type="http://schemas.openxmlformats.org/officeDocument/2006/relationships/customXml" Target="../ink/ink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8.xml"/><Relationship Id="rId5" Type="http://schemas.openxmlformats.org/officeDocument/2006/relationships/image" Target="../media/image38.png"/><Relationship Id="rId4" Type="http://schemas.openxmlformats.org/officeDocument/2006/relationships/customXml" Target="../ink/ink37.xml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hapter-7…"/>
          <p:cNvSpPr txBox="1">
            <a:spLocks noGrp="1"/>
          </p:cNvSpPr>
          <p:nvPr>
            <p:ph type="ctrTitle"/>
          </p:nvPr>
        </p:nvSpPr>
        <p:spPr>
          <a:xfrm>
            <a:off x="1270000" y="1324348"/>
            <a:ext cx="10464800" cy="5082071"/>
          </a:xfrm>
          <a:prstGeom prst="rect">
            <a:avLst/>
          </a:prstGeom>
        </p:spPr>
        <p:txBody>
          <a:bodyPr anchor="ctr"/>
          <a:lstStyle/>
          <a:p>
            <a:pPr>
              <a:defRPr>
                <a:solidFill>
                  <a:schemeClr val="accent5"/>
                </a:solidFill>
              </a:defRPr>
            </a:pPr>
            <a:endParaRPr dirty="0"/>
          </a:p>
          <a:p>
            <a:r>
              <a:rPr dirty="0"/>
              <a:t>Advanced Features : Sparse Arrays, Cell Arrays, Structures, and Function Handles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ommand Window…"/>
          <p:cNvSpPr txBox="1">
            <a:spLocks noGrp="1"/>
          </p:cNvSpPr>
          <p:nvPr>
            <p:ph type="body" idx="1"/>
          </p:nvPr>
        </p:nvSpPr>
        <p:spPr>
          <a:xfrm>
            <a:off x="240995" y="266461"/>
            <a:ext cx="12522810" cy="9220678"/>
          </a:xfrm>
          <a:prstGeom prst="rect">
            <a:avLst/>
          </a:prstGeom>
          <a:solidFill>
            <a:srgbClr val="FFFFFF"/>
          </a:solidFill>
          <a:ln w="9525">
            <a:round/>
          </a:ln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Command Window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&gt;&gt; aSpfun = spfun(@exp,aSparse)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aSpfun =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(1,1)          2.7183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(2,2)          2.7183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(3,3)          20.086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(4,4)          2.7183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&gt;&gt; spy(aSparse)</a:t>
            </a:r>
          </a:p>
        </p:txBody>
      </p:sp>
      <p:pic>
        <p:nvPicPr>
          <p:cNvPr id="147" name="untitled1.png" descr="untitled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175000"/>
            <a:ext cx="3810000" cy="3920290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ell Arrays"/>
          <p:cNvSpPr txBox="1">
            <a:spLocks noGrp="1"/>
          </p:cNvSpPr>
          <p:nvPr>
            <p:ph type="title"/>
          </p:nvPr>
        </p:nvSpPr>
        <p:spPr>
          <a:xfrm>
            <a:off x="1270000" y="3510"/>
            <a:ext cx="10464800" cy="2540001"/>
          </a:xfrm>
          <a:prstGeom prst="rect">
            <a:avLst/>
          </a:prstGeom>
        </p:spPr>
        <p:txBody>
          <a:bodyPr/>
          <a:lstStyle/>
          <a:p>
            <a:pPr lvl="1"/>
            <a:r>
              <a:t>Cell Arrays</a:t>
            </a:r>
          </a:p>
        </p:txBody>
      </p:sp>
      <p:sp>
        <p:nvSpPr>
          <p:cNvPr id="150" name="A cell array is a special MATLAB array whose elements are cells, containers that can hold other MATLAB arrays…"/>
          <p:cNvSpPr txBox="1">
            <a:spLocks noGrp="1"/>
          </p:cNvSpPr>
          <p:nvPr>
            <p:ph type="body" sz="half" idx="1"/>
          </p:nvPr>
        </p:nvSpPr>
        <p:spPr>
          <a:xfrm>
            <a:off x="1270000" y="2856056"/>
            <a:ext cx="10464800" cy="48205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31787" indent="-331787">
              <a:buBlip>
                <a:blip r:embed="rId2"/>
              </a:buBlip>
            </a:pPr>
            <a:r>
              <a:rPr sz="3200" dirty="0"/>
              <a:t>A cell array is a special MATLAB array whose elements are cells, containers that can hold other MATLAB arrays</a:t>
            </a:r>
          </a:p>
          <a:p>
            <a:pPr marL="331787" indent="-331787">
              <a:buBlip>
                <a:blip r:embed="rId2"/>
              </a:buBlip>
            </a:pPr>
            <a:r>
              <a:rPr sz="3200" dirty="0"/>
              <a:t>cell array is a pointer to another data structure</a:t>
            </a:r>
          </a:p>
          <a:p>
            <a:pPr marL="331787" indent="-331787">
              <a:buBlip>
                <a:blip r:embed="rId2"/>
              </a:buBlip>
            </a:pPr>
            <a:r>
              <a:rPr sz="3200" dirty="0"/>
              <a:t>Cell arrays use braces “{ }” instead of parentheses “( )” for selecting and displaying the contents of cells. This difference is due to the fact that cell arrays contain data structures instead of data 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06609" y="9197831"/>
            <a:ext cx="390642" cy="4541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parse Array"/>
          <p:cNvSpPr txBox="1">
            <a:spLocks noGrp="1"/>
          </p:cNvSpPr>
          <p:nvPr>
            <p:ph type="title"/>
          </p:nvPr>
        </p:nvSpPr>
        <p:spPr>
          <a:xfrm>
            <a:off x="1270000" y="3510"/>
            <a:ext cx="10464800" cy="2540001"/>
          </a:xfrm>
          <a:prstGeom prst="rect">
            <a:avLst/>
          </a:prstGeom>
        </p:spPr>
        <p:txBody>
          <a:bodyPr/>
          <a:lstStyle/>
          <a:p>
            <a:pPr lvl="1"/>
            <a:r>
              <a:t>Sparse Array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13808" y="9197831"/>
            <a:ext cx="376244" cy="4541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aphicFrame>
        <p:nvGraphicFramePr>
          <p:cNvPr id="155" name="Table"/>
          <p:cNvGraphicFramePr/>
          <p:nvPr/>
        </p:nvGraphicFramePr>
        <p:xfrm>
          <a:off x="419441" y="2035454"/>
          <a:ext cx="12165917" cy="720669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178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87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7065"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cell(row, col)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T w="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Predefine a cell array structure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8521"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celldisp(var)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Display contents of a cell array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521"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cellplot(var)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Plot structure of a cell array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7520"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cellstr(var/arg)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Convert a two-dimensional character array to a cell array of strings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5063"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char(var/arg)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 Convert a cell array of strings into a two-dimensional character array
( also used for creating 2-D string array )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ell Arrays"/>
          <p:cNvSpPr txBox="1">
            <a:spLocks noGrp="1"/>
          </p:cNvSpPr>
          <p:nvPr>
            <p:ph type="title"/>
          </p:nvPr>
        </p:nvSpPr>
        <p:spPr>
          <a:xfrm>
            <a:off x="1270000" y="3510"/>
            <a:ext cx="10464800" cy="2540001"/>
          </a:xfrm>
          <a:prstGeom prst="rect">
            <a:avLst/>
          </a:prstGeom>
        </p:spPr>
        <p:txBody>
          <a:bodyPr/>
          <a:lstStyle/>
          <a:p>
            <a:pPr lvl="1"/>
            <a:r>
              <a:t>Cell Arrays</a:t>
            </a:r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297137" y="9197831"/>
            <a:ext cx="409587" cy="4541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59" name="Cell arrays can be created in two ways :…"/>
          <p:cNvSpPr txBox="1">
            <a:spLocks noGrp="1"/>
          </p:cNvSpPr>
          <p:nvPr>
            <p:ph type="body" sz="quarter" idx="1"/>
          </p:nvPr>
        </p:nvSpPr>
        <p:spPr>
          <a:xfrm>
            <a:off x="1270000" y="2032794"/>
            <a:ext cx="10464800" cy="178434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>
              <a:buSzTx/>
              <a:buNone/>
            </a:pPr>
            <a:r>
              <a:rPr sz="3200" dirty="0"/>
              <a:t>Cell arrays can be created in two ways :</a:t>
            </a:r>
          </a:p>
          <a:p>
            <a:pPr marL="501650" indent="-120650">
              <a:buClr>
                <a:srgbClr val="FFFFFF"/>
              </a:buClr>
              <a:buSzPct val="120000"/>
              <a:buBlip>
                <a:blip r:embed="rId2"/>
              </a:buBlip>
            </a:pPr>
            <a:r>
              <a:rPr sz="1050" baseline="31250" dirty="0"/>
              <a:t> </a:t>
            </a:r>
            <a:r>
              <a:rPr sz="3200" dirty="0"/>
              <a:t>By using assignment statements</a:t>
            </a:r>
          </a:p>
          <a:p>
            <a:pPr marL="501650" indent="-120650">
              <a:buClr>
                <a:srgbClr val="FFFFFF"/>
              </a:buClr>
              <a:buSzPct val="120000"/>
              <a:buBlip>
                <a:blip r:embed="rId2"/>
              </a:buBlip>
            </a:pPr>
            <a:r>
              <a:rPr sz="1050" baseline="31250" dirty="0"/>
              <a:t> </a:t>
            </a:r>
            <a:r>
              <a:rPr sz="3200" dirty="0"/>
              <a:t>By </a:t>
            </a:r>
            <a:r>
              <a:rPr sz="3200" dirty="0" err="1"/>
              <a:t>preallocating</a:t>
            </a:r>
            <a:r>
              <a:rPr sz="3200" dirty="0"/>
              <a:t> a cell array using the </a:t>
            </a:r>
            <a:r>
              <a:rPr sz="3200" dirty="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cell</a:t>
            </a:r>
            <a:r>
              <a:rPr sz="3200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sz="3200" dirty="0"/>
              <a:t>function</a:t>
            </a:r>
          </a:p>
        </p:txBody>
      </p:sp>
      <p:grpSp>
        <p:nvGrpSpPr>
          <p:cNvPr id="162" name="Command Window…"/>
          <p:cNvGrpSpPr/>
          <p:nvPr/>
        </p:nvGrpSpPr>
        <p:grpSpPr>
          <a:xfrm>
            <a:off x="1579108" y="3868831"/>
            <a:ext cx="9846584" cy="5277307"/>
            <a:chOff x="0" y="0"/>
            <a:chExt cx="9846582" cy="5277306"/>
          </a:xfrm>
        </p:grpSpPr>
        <p:sp>
          <p:nvSpPr>
            <p:cNvPr id="161" name="Command Window…"/>
            <p:cNvSpPr txBox="1"/>
            <p:nvPr/>
          </p:nvSpPr>
          <p:spPr>
            <a:xfrm>
              <a:off x="38100" y="38100"/>
              <a:ext cx="9770383" cy="52011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Command Window</a:t>
              </a:r>
            </a:p>
            <a:p>
              <a:pPr algn="l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&gt;&gt; a{1,1} = [1 3 -7; 2 0 6; 0 5 1];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&gt;&gt; a{1,2} = </a:t>
              </a:r>
              <a:r>
                <a:rPr>
                  <a:solidFill>
                    <a:srgbClr val="B245F3"/>
                  </a:solidFill>
                </a:rPr>
                <a:t>'This is a text string'</a:t>
              </a:r>
              <a:r>
                <a:t>;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&gt;&gt; a{2,1} = [3+4*i -5; -10*i 3-4*i];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&gt;&gt; a{2,2} = [];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&gt;&gt; a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a =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2×2 </a:t>
              </a:r>
              <a:r>
                <a:rPr b="1" u="sng">
                  <a:solidFill>
                    <a:srgbClr val="0433FF"/>
                  </a:solidFill>
                </a:rPr>
                <a:t>cell</a:t>
              </a:r>
              <a:r>
                <a:t> array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{3×3 double}    {'This is a text string'}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{2×2 double}    {0×0 double             }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&gt;&gt; b(1,1) = {[1 3 -7; 2 0 6; 0 5 1]};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&gt;&gt; b(1,2) = {</a:t>
              </a:r>
              <a:r>
                <a:rPr>
                  <a:solidFill>
                    <a:srgbClr val="B245F3"/>
                  </a:solidFill>
                </a:rPr>
                <a:t>'This is a text string'</a:t>
              </a:r>
              <a:r>
                <a:t>};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&gt;&gt; b(2,1) = {[3+4*i -5; -10*i 3-4*i]};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&gt;&gt; b(2,2) = {[]}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b =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2×2 </a:t>
              </a:r>
              <a:r>
                <a:rPr b="1" u="sng">
                  <a:solidFill>
                    <a:srgbClr val="0433FF"/>
                  </a:solidFill>
                </a:rPr>
                <a:t>cell</a:t>
              </a:r>
              <a:r>
                <a:t> array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{3×3 double}    {'This is a text string'}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{2×2 double}    {0×0 double             }</a:t>
              </a:r>
            </a:p>
          </p:txBody>
        </p:sp>
        <p:pic>
          <p:nvPicPr>
            <p:cNvPr id="160" name="Command Window… Command Window&gt;&gt; a{1,1} = [1 3 -7; 2 0 6; 0 5 1];&gt;&gt; a{1,2} = 'This is a text string';&gt;&gt; a{2,1} = [3+4*i -5; -10*i 3-4*i];&gt;&gt; a{2,2} = [];&gt;&gt; aa =  2×2 cell array    {3×3 double}    {'This is a text string'}    {2×2 double}    {0×0 double   " descr="Command Window… Command Window&gt;&gt; a{1,1} = [1 3 -7; 2 0 6; 0 5 1];&gt;&gt; a{1,2} = 'This is a text string';&gt;&gt; a{2,1} = [3+4*i -5; -10*i 3-4*i];&gt;&gt; a{2,2} = [];&gt;&gt; aa =  2×2 cell array    {3×3 double}    {'This is a text string'}    {2×2 double}    {0×0 double             }&gt;&gt; b(1,1) = {[1 3 -7; 2 0 6; 0 5 1]};&gt;&gt; b(1,2) = {'This is a text string'};&gt;&gt; b(2,1) = {[3+4*i -5; -10*i 3-4*i]};&gt;&gt; b(2,2) = {[]}b =  2×2 cell array    {3×3 double}    {'This is a text string'}    {2×2 double}    {0×0 double             }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46583" cy="527730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ell Arrays"/>
          <p:cNvSpPr txBox="1">
            <a:spLocks noGrp="1"/>
          </p:cNvSpPr>
          <p:nvPr>
            <p:ph type="title"/>
          </p:nvPr>
        </p:nvSpPr>
        <p:spPr>
          <a:xfrm>
            <a:off x="1270000" y="3510"/>
            <a:ext cx="10464800" cy="2540001"/>
          </a:xfrm>
          <a:prstGeom prst="rect">
            <a:avLst/>
          </a:prstGeom>
        </p:spPr>
        <p:txBody>
          <a:bodyPr/>
          <a:lstStyle/>
          <a:p>
            <a:pPr lvl="1"/>
            <a:r>
              <a:t>Cell Arrays</a:t>
            </a:r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270993" y="9197831"/>
            <a:ext cx="461874" cy="4541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grpSp>
        <p:nvGrpSpPr>
          <p:cNvPr id="170" name="Group"/>
          <p:cNvGrpSpPr/>
          <p:nvPr/>
        </p:nvGrpSpPr>
        <p:grpSpPr>
          <a:xfrm>
            <a:off x="1238652" y="2324100"/>
            <a:ext cx="3811100" cy="3810000"/>
            <a:chOff x="25400" y="25400"/>
            <a:chExt cx="3811098" cy="3809999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66" name="Table"/>
                <p:cNvGraphicFramePr/>
                <p:nvPr/>
              </p:nvGraphicFramePr>
              <p:xfrm>
                <a:off x="25400" y="25400"/>
                <a:ext cx="3811098" cy="3809999"/>
              </p:xfrm>
              <a:graphic>
                <a:graphicData uri="http://schemas.openxmlformats.org/drawingml/2006/table">
                  <a:tbl>
                    <a:tblPr>
                      <a:tableStyleId>{4C3C2611-4C71-4FC5-86AE-919BDF0F9419}</a:tableStyleId>
                    </a:tblPr>
                    <a:tblGrid>
                      <a:gridCol w="190555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190555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</a:tblGrid>
                    <a:tr h="1905000">
                      <a:tc>
                        <a:txBody>
                          <a:bodyPr/>
                          <a:lstStyle/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1600" b="1">
                                <a:solidFill>
                                  <a:srgbClr val="FFFFFF"/>
                                </a:solidFill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rPr>
                              <a:t>Cell 1,1
</a:t>
                            </a:r>
                          </a:p>
                        </a:txBody>
                        <a:tcPr marL="50800" marR="50800" marT="50800" marB="50800" horzOverflow="overflow"/>
                      </a:tc>
                      <a:tc>
                        <a:txBody>
                          <a:bodyPr/>
                          <a:lstStyle/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Cell 1,2</a:t>
                            </a:r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600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'This is a text string'</a:t>
                            </a:r>
                          </a:p>
                        </a:txBody>
                        <a:tcPr marL="50800" marR="50800" marT="50800" marB="50800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1905000">
                      <a:tc>
                        <a:txBody>
                          <a:bodyPr/>
                          <a:lstStyle/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1600" b="1">
                                <a:solidFill>
                                  <a:srgbClr val="FFFFFF"/>
                                </a:solidFill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rPr>
                              <a:t>Cell 2,1</a:t>
                            </a:r>
                          </a:p>
                        </a:txBody>
                        <a:tcPr marL="50800" marR="50800" marT="50800" marB="50800" horzOverflow="overflow"/>
                      </a:tc>
                      <a:tc>
                        <a:txBody>
                          <a:bodyPr/>
                          <a:lstStyle/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Cell 2,2</a:t>
                            </a:r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600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[]</a:t>
                            </a:r>
                          </a:p>
                        </a:txBody>
                        <a:tcPr marL="50800" marR="50800" marT="50800" marB="50800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66" name="Table"/>
                <p:cNvGraphicFramePr/>
                <p:nvPr/>
              </p:nvGraphicFramePr>
              <p:xfrm>
                <a:off x="25400" y="25400"/>
                <a:ext cx="3811098" cy="3809999"/>
              </p:xfrm>
              <a:graphic>
                <a:graphicData uri="http://schemas.openxmlformats.org/drawingml/2006/table">
                  <a:tbl>
                    <a:tblPr>
                      <a:tableStyleId>{4C3C2611-4C71-4FC5-86AE-919BDF0F9419}</a:tableStyleId>
                    </a:tblPr>
                    <a:tblGrid>
                      <a:gridCol w="190555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190555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</a:tblGrid>
                    <a:tr h="1905000">
                      <a:tc>
                        <a:txBody>
                          <a:bodyPr/>
                          <a:lstStyle/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1600" b="1">
                                <a:solidFill>
                                  <a:srgbClr val="FFFFFF"/>
                                </a:solidFill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rPr>
                              <a:t>Cell 1,1
</a:t>
                            </a:r>
                          </a:p>
                        </a:txBody>
                        <a:tcPr marL="50800" marR="50800" marT="50800" marB="50800" horzOverflow="overflow"/>
                      </a:tc>
                      <a:tc>
                        <a:txBody>
                          <a:bodyPr/>
                          <a:lstStyle/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Cell 1,2</a:t>
                            </a:r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600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'This is a text string'</a:t>
                            </a:r>
                          </a:p>
                        </a:txBody>
                        <a:tcPr marL="50800" marR="50800" marT="50800" marB="50800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1905000">
                      <a:tc>
                        <a:txBody>
                          <a:bodyPr/>
                          <a:lstStyle/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1600" b="1">
                                <a:solidFill>
                                  <a:srgbClr val="FFFFFF"/>
                                </a:solidFill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rPr>
                              <a:t>Cell 2,1</a:t>
                            </a:r>
                          </a:p>
                        </a:txBody>
                        <a:tcPr marL="50800" marR="50800" marT="50800" marB="50800" horzOverflow="overflow"/>
                      </a:tc>
                      <a:tc>
                        <a:txBody>
                          <a:bodyPr/>
                          <a:lstStyle/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Cell 2,2</a:t>
                            </a:r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600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[]</a:t>
                            </a:r>
                          </a:p>
                        </a:txBody>
                        <a:tcPr marL="50800" marR="50800" marT="50800" marB="50800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grpSp>
          <p:nvGrpSpPr>
            <p:cNvPr id="169" name="Group"/>
            <p:cNvGrpSpPr/>
            <p:nvPr/>
          </p:nvGrpSpPr>
          <p:grpSpPr>
            <a:xfrm>
              <a:off x="334539" y="629477"/>
              <a:ext cx="1280940" cy="2523927"/>
              <a:chOff x="0" y="0"/>
              <a:chExt cx="1280938" cy="25239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Equation"/>
                  <p:cNvSpPr txBox="1"/>
                  <p:nvPr/>
                </p:nvSpPr>
                <p:spPr>
                  <a:xfrm>
                    <a:off x="164264" y="0"/>
                    <a:ext cx="952411" cy="73934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sz="16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sz="1600" i="1">
                                      <a:solidFill>
                                        <a:srgbClr val="FEFFF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sz="1600" dirty="0">
                      <a:solidFill>
                        <a:srgbClr val="FFFF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7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264" y="0"/>
                    <a:ext cx="952411" cy="73934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8974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8" name="Equation"/>
                  <p:cNvSpPr txBox="1"/>
                  <p:nvPr/>
                </p:nvSpPr>
                <p:spPr>
                  <a:xfrm>
                    <a:off x="0" y="2024053"/>
                    <a:ext cx="1280939" cy="49987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sz="16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sz="1600" i="1">
                                      <a:solidFill>
                                        <a:srgbClr val="FEFFF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3+</m:t>
                                    </m:r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e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3−</m:t>
                                    </m:r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sz="1600">
                      <a:solidFill>
                        <a:srgbClr val="FFFF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8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2024053"/>
                    <a:ext cx="1280939" cy="49987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220" r="-9524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89" name="Group"/>
          <p:cNvGrpSpPr/>
          <p:nvPr/>
        </p:nvGrpSpPr>
        <p:grpSpPr>
          <a:xfrm>
            <a:off x="4594984" y="3958325"/>
            <a:ext cx="7285546" cy="4695655"/>
            <a:chOff x="25400" y="25400"/>
            <a:chExt cx="7285544" cy="469565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71" name="Table"/>
                <p:cNvGraphicFramePr/>
                <p:nvPr/>
              </p:nvGraphicFramePr>
              <p:xfrm>
                <a:off x="2411293" y="25400"/>
                <a:ext cx="2539999" cy="2539999"/>
              </p:xfrm>
              <a:graphic>
                <a:graphicData uri="http://schemas.openxmlformats.org/drawingml/2006/table">
                  <a:tbl>
                    <a:tblPr>
                      <a:tableStyleId>{4C3C2611-4C71-4FC5-86AE-919BDF0F9419}</a:tableStyleId>
                    </a:tblPr>
                    <a:tblGrid>
                      <a:gridCol w="12700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12700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</a:tblGrid>
                    <a:tr h="1270000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1600" b="1" dirty="0">
                                <a:solidFill>
                                  <a:srgbClr val="FFFFFF"/>
                                </a:solidFill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rPr>
                              <a:t>a(1,1)</a:t>
                            </a: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1600" b="1">
                                <a:solidFill>
                                  <a:srgbClr val="FFFFFF"/>
                                </a:solidFill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rPr>
                              <a:t>a(1,2)</a:t>
                            </a:r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1270000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1600" b="1">
                                <a:solidFill>
                                  <a:srgbClr val="FFFFFF"/>
                                </a:solidFill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rPr>
                              <a:t>a(2,1)</a:t>
                            </a: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1600" b="1" dirty="0">
                                <a:solidFill>
                                  <a:srgbClr val="FFFFFF"/>
                                </a:solidFill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rPr>
                              <a:t>a(2,2)</a:t>
                            </a:r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71" name="Table"/>
                <p:cNvGraphicFramePr/>
                <p:nvPr/>
              </p:nvGraphicFramePr>
              <p:xfrm>
                <a:off x="2411293" y="25400"/>
                <a:ext cx="2539999" cy="2539999"/>
              </p:xfrm>
              <a:graphic>
                <a:graphicData uri="http://schemas.openxmlformats.org/drawingml/2006/table">
                  <a:tbl>
                    <a:tblPr>
                      <a:tableStyleId>{4C3C2611-4C71-4FC5-86AE-919BDF0F9419}</a:tableStyleId>
                    </a:tblPr>
                    <a:tblGrid>
                      <a:gridCol w="12700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1270000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</a:tblGrid>
                    <a:tr h="1270000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1600" b="1">
                                <a:solidFill>
                                  <a:srgbClr val="FFFFFF"/>
                                </a:solidFill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rPr>
                              <a:t>a(1,1)</a:t>
                            </a: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1600" b="1">
                                <a:solidFill>
                                  <a:srgbClr val="FFFFFF"/>
                                </a:solidFill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rPr>
                              <a:t>a(1,2)</a:t>
                            </a:r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1270000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1600" b="1">
                                <a:solidFill>
                                  <a:srgbClr val="FFFFFF"/>
                                </a:solidFill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rPr>
                              <a:t>a(2,1)</a:t>
                            </a:r>
                          </a:p>
                        </a:txBody>
                        <a:tcPr marL="50800" marR="50800" marT="50800" marB="50800" anchor="ctr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1600" b="1">
                                <a:solidFill>
                                  <a:srgbClr val="FFFFFF"/>
                                </a:solidFill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rPr>
                              <a:t>a(2,2)</a:t>
                            </a:r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grpSp>
          <p:nvGrpSpPr>
            <p:cNvPr id="174" name="Group"/>
            <p:cNvGrpSpPr/>
            <p:nvPr/>
          </p:nvGrpSpPr>
          <p:grpSpPr>
            <a:xfrm>
              <a:off x="25400" y="3437872"/>
              <a:ext cx="1280939" cy="1283181"/>
              <a:chOff x="25400" y="25400"/>
              <a:chExt cx="1280938" cy="12831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2" name="Equation"/>
                  <p:cNvSpPr txBox="1"/>
                  <p:nvPr/>
                </p:nvSpPr>
                <p:spPr>
                  <a:xfrm>
                    <a:off x="189665" y="297318"/>
                    <a:ext cx="952410" cy="73934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sz="16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sz="1600" i="1">
                                      <a:solidFill>
                                        <a:srgbClr val="FEFFF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sz="1600">
                      <a:solidFill>
                        <a:srgbClr val="FFFF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2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665" y="297318"/>
                    <a:ext cx="952410" cy="7393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8974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73" name="Table"/>
                  <p:cNvGraphicFramePr/>
                  <p:nvPr/>
                </p:nvGraphicFramePr>
                <p:xfrm>
                  <a:off x="25400" y="25400"/>
                  <a:ext cx="1280938" cy="1283179"/>
                </p:xfrm>
                <a:graphic>
                  <a:graphicData uri="http://schemas.openxmlformats.org/drawingml/2006/table">
                    <a:tbl>
                      <a:tblPr bandRow="1">
                        <a:tableStyleId>{4C3C2611-4C71-4FC5-86AE-919BDF0F9419}</a:tableStyleId>
                      </a:tblPr>
                      <a:tblGrid>
                        <a:gridCol w="1280939">
                          <a:extLst>
                            <a:ext uri="{9D8B030D-6E8A-4147-A177-3AD203B41FA5}">
                              <a16:colId xmlns:a16="http://schemas.microsoft.com/office/drawing/2014/main" val="20000"/>
                            </a:ext>
                          </a:extLst>
                        </a:gridCol>
                      </a:tblGrid>
                      <a:tr h="1283182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295400" algn="l"/>
                                </a:tabLst>
                                <a:defRPr sz="2600">
                                  <a:effectLst>
                                    <a:outerShdw blurRad="63500" dist="3302" dir="5400000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</a:defRPr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/>
                        </a:tc>
                        <a:extLst>
                          <a:ext uri="{0D108BD9-81ED-4DB2-BD59-A6C34878D82A}">
                            <a16:rowId xmlns:a16="http://schemas.microsoft.com/office/drawing/2014/main" val="10000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73" name="Table"/>
                  <p:cNvGraphicFramePr/>
                  <p:nvPr/>
                </p:nvGraphicFramePr>
                <p:xfrm>
                  <a:off x="25400" y="25400"/>
                  <a:ext cx="1280938" cy="1283179"/>
                </p:xfrm>
                <a:graphic>
                  <a:graphicData uri="http://schemas.openxmlformats.org/drawingml/2006/table">
                    <a:tbl>
                      <a:tblPr bandRow="1">
                        <a:tableStyleId>{4C3C2611-4C71-4FC5-86AE-919BDF0F9419}</a:tableStyleId>
                      </a:tblPr>
                      <a:tblGrid>
                        <a:gridCol w="1280939">
                          <a:extLst>
                            <a:ext uri="{9D8B030D-6E8A-4147-A177-3AD203B41FA5}">
                              <a16:colId xmlns:a16="http://schemas.microsoft.com/office/drawing/2014/main" val="20000"/>
                            </a:ext>
                          </a:extLst>
                        </a:gridCol>
                      </a:tblGrid>
                      <a:tr h="1283182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295400" algn="l"/>
                                </a:tabLst>
                                <a:defRPr sz="2600">
                                  <a:effectLst>
                                    <a:outerShdw blurRad="63500" dist="3302" dir="5400000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</a:defRPr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/>
                        </a:tc>
                        <a:extLst>
                          <a:ext uri="{0D108BD9-81ED-4DB2-BD59-A6C34878D82A}">
                            <a16:rowId xmlns:a16="http://schemas.microsoft.com/office/drawing/2014/main" val="10000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</p:grpSp>
        <p:grpSp>
          <p:nvGrpSpPr>
            <p:cNvPr id="177" name="Group"/>
            <p:cNvGrpSpPr/>
            <p:nvPr/>
          </p:nvGrpSpPr>
          <p:grpSpPr>
            <a:xfrm>
              <a:off x="1807750" y="3437872"/>
              <a:ext cx="1646392" cy="1283181"/>
              <a:chOff x="25400" y="25400"/>
              <a:chExt cx="1646390" cy="12831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5" name="Equation"/>
                  <p:cNvSpPr txBox="1"/>
                  <p:nvPr/>
                </p:nvSpPr>
                <p:spPr>
                  <a:xfrm>
                    <a:off x="208126" y="416814"/>
                    <a:ext cx="1280940" cy="49987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sz="16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sz="1600" i="1">
                                      <a:solidFill>
                                        <a:srgbClr val="FEFFF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3+</m:t>
                                    </m:r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e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3−</m:t>
                                    </m:r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sz="16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sz="1600">
                      <a:solidFill>
                        <a:srgbClr val="FFFF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5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126" y="416814"/>
                    <a:ext cx="1280940" cy="49987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220" r="-1000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76" name="Table"/>
                  <p:cNvGraphicFramePr/>
                  <p:nvPr/>
                </p:nvGraphicFramePr>
                <p:xfrm>
                  <a:off x="25400" y="25400"/>
                  <a:ext cx="1646390" cy="1283179"/>
                </p:xfrm>
                <a:graphic>
                  <a:graphicData uri="http://schemas.openxmlformats.org/drawingml/2006/table">
                    <a:tbl>
                      <a:tblPr bandRow="1">
                        <a:tableStyleId>{4C3C2611-4C71-4FC5-86AE-919BDF0F9419}</a:tableStyleId>
                      </a:tblPr>
                      <a:tblGrid>
                        <a:gridCol w="1646392">
                          <a:extLst>
                            <a:ext uri="{9D8B030D-6E8A-4147-A177-3AD203B41FA5}">
                              <a16:colId xmlns:a16="http://schemas.microsoft.com/office/drawing/2014/main" val="20000"/>
                            </a:ext>
                          </a:extLst>
                        </a:gridCol>
                      </a:tblGrid>
                      <a:tr h="1283182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295400" algn="l"/>
                                </a:tabLst>
                                <a:defRPr sz="2600">
                                  <a:effectLst>
                                    <a:outerShdw blurRad="63500" dist="3302" dir="5400000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</a:defRPr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/>
                        </a:tc>
                        <a:extLst>
                          <a:ext uri="{0D108BD9-81ED-4DB2-BD59-A6C34878D82A}">
                            <a16:rowId xmlns:a16="http://schemas.microsoft.com/office/drawing/2014/main" val="10000"/>
                          </a:ext>
                        </a:extLst>
                      </a:tr>
                    </a:tbl>
                  </a:graphicData>
                </a:graphic>
              </p:graphicFrame>
            </mc:Choice>
            <mc:Fallback xmlns="">
              <p:graphicFrame>
                <p:nvGraphicFramePr>
                  <p:cNvPr id="176" name="Table"/>
                  <p:cNvGraphicFramePr/>
                  <p:nvPr/>
                </p:nvGraphicFramePr>
                <p:xfrm>
                  <a:off x="25400" y="25400"/>
                  <a:ext cx="1646390" cy="1283179"/>
                </p:xfrm>
                <a:graphic>
                  <a:graphicData uri="http://schemas.openxmlformats.org/drawingml/2006/table">
                    <a:tbl>
                      <a:tblPr bandRow="1">
                        <a:tableStyleId>{4C3C2611-4C71-4FC5-86AE-919BDF0F9419}</a:tableStyleId>
                      </a:tblPr>
                      <a:tblGrid>
                        <a:gridCol w="1646392">
                          <a:extLst>
                            <a:ext uri="{9D8B030D-6E8A-4147-A177-3AD203B41FA5}">
                              <a16:colId xmlns:a16="http://schemas.microsoft.com/office/drawing/2014/main" val="20000"/>
                            </a:ext>
                          </a:extLst>
                        </a:gridCol>
                      </a:tblGrid>
                      <a:tr h="1283182">
                        <a:tc>
                          <a:txBody>
                            <a:bodyPr/>
                            <a:lstStyle/>
                            <a:p>
                              <a:pPr defTabSz="914400">
                                <a:tabLst>
                                  <a:tab pos="1295400" algn="l"/>
                                </a:tabLst>
                                <a:defRPr sz="2600">
                                  <a:effectLst>
                                    <a:outerShdw blurRad="63500" dist="3302" dir="5400000" rotWithShape="0">
                                      <a:srgbClr val="000000">
                                        <a:alpha val="40000"/>
                                      </a:srgbClr>
                                    </a:outerShdw>
                                  </a:effectLst>
                                </a:defRPr>
                              </a:pPr>
                              <a:endParaRPr/>
                            </a:p>
                          </a:txBody>
                          <a:tcPr marL="50800" marR="50800" marT="50800" marB="50800" anchor="ctr" horzOverflow="overflow"/>
                        </a:tc>
                        <a:extLst>
                          <a:ext uri="{0D108BD9-81ED-4DB2-BD59-A6C34878D82A}">
                            <a16:rowId xmlns:a16="http://schemas.microsoft.com/office/drawing/2014/main" val="10000"/>
                          </a:ext>
                        </a:extLst>
                      </a:tr>
                    </a:tbl>
                  </a:graphicData>
                </a:graphic>
              </p:graphicFrame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78" name="Table"/>
                <p:cNvGraphicFramePr/>
                <p:nvPr/>
              </p:nvGraphicFramePr>
              <p:xfrm>
                <a:off x="5664552" y="3437631"/>
                <a:ext cx="1646392" cy="1283181"/>
              </p:xfrm>
              <a:graphic>
                <a:graphicData uri="http://schemas.openxmlformats.org/drawingml/2006/table">
                  <a:tbl>
                    <a:tblPr bandRow="1">
                      <a:tableStyleId>{4C3C2611-4C71-4FC5-86AE-919BDF0F9419}</a:tableStyleId>
                    </a:tblPr>
                    <a:tblGrid>
                      <a:gridCol w="1646392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</a:tblGrid>
                    <a:tr h="1283182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1600">
                                <a:solidFill>
                                  <a:srgbClr val="FFFFFF"/>
                                </a:solidFill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rPr>
                              <a:t>'This is a text string'</a:t>
                            </a:r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78" name="Table"/>
                <p:cNvGraphicFramePr/>
                <p:nvPr/>
              </p:nvGraphicFramePr>
              <p:xfrm>
                <a:off x="5664552" y="3437631"/>
                <a:ext cx="1646392" cy="1283181"/>
              </p:xfrm>
              <a:graphic>
                <a:graphicData uri="http://schemas.openxmlformats.org/drawingml/2006/table">
                  <a:tbl>
                    <a:tblPr bandRow="1">
                      <a:tableStyleId>{4C3C2611-4C71-4FC5-86AE-919BDF0F9419}</a:tableStyleId>
                    </a:tblPr>
                    <a:tblGrid>
                      <a:gridCol w="1646392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</a:tblGrid>
                    <a:tr h="1283182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1600">
                                <a:solidFill>
                                  <a:srgbClr val="FFFFFF"/>
                                </a:solidFill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rPr>
                              <a:t>'This is a text string'</a:t>
                            </a:r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79" name="Table"/>
                <p:cNvGraphicFramePr/>
                <p:nvPr/>
              </p:nvGraphicFramePr>
              <p:xfrm>
                <a:off x="3933001" y="3437631"/>
                <a:ext cx="1282700" cy="1283181"/>
              </p:xfrm>
              <a:graphic>
                <a:graphicData uri="http://schemas.openxmlformats.org/drawingml/2006/table">
                  <a:tbl>
                    <a:tblPr bandRow="1">
                      <a:tableStyleId>{4C3C2611-4C71-4FC5-86AE-919BDF0F9419}</a:tableStyleId>
                    </a:tblPr>
                    <a:tblGrid>
                      <a:gridCol w="12827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</a:tblGrid>
                    <a:tr h="1283182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1600">
                                <a:solidFill>
                                  <a:srgbClr val="FFFFFF"/>
                                </a:solidFill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rPr>
                              <a:t>[]</a:t>
                            </a:r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79" name="Table"/>
                <p:cNvGraphicFramePr/>
                <p:nvPr/>
              </p:nvGraphicFramePr>
              <p:xfrm>
                <a:off x="3933001" y="3437631"/>
                <a:ext cx="1282700" cy="1283181"/>
              </p:xfrm>
              <a:graphic>
                <a:graphicData uri="http://schemas.openxmlformats.org/drawingml/2006/table">
                  <a:tbl>
                    <a:tblPr bandRow="1">
                      <a:tableStyleId>{4C3C2611-4C71-4FC5-86AE-919BDF0F9419}</a:tableStyleId>
                    </a:tblPr>
                    <a:tblGrid>
                      <a:gridCol w="1282700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</a:tblGrid>
                    <a:tr h="1283182">
                      <a:tc>
                        <a:txBody>
                          <a:bodyPr/>
                          <a:lstStyle/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1600">
                                <a:solidFill>
                                  <a:srgbClr val="FFFFFF"/>
                                </a:solidFill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rPr>
                              <a:t>[]</a:t>
                            </a:r>
                          </a:p>
                        </a:txBody>
                        <a:tcPr marL="50800" marR="50800" marT="50800" marB="50800" anchor="ctr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grpSp>
          <p:nvGrpSpPr>
            <p:cNvPr id="188" name="Group"/>
            <p:cNvGrpSpPr/>
            <p:nvPr/>
          </p:nvGrpSpPr>
          <p:grpSpPr>
            <a:xfrm>
              <a:off x="470515" y="730437"/>
              <a:ext cx="6304386" cy="2850944"/>
              <a:chOff x="-174440" y="-174440"/>
              <a:chExt cx="6304385" cy="2850942"/>
            </a:xfrm>
          </p:grpSpPr>
          <p:pic>
            <p:nvPicPr>
              <p:cNvPr id="180" name="Line Line" descr="Line Line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830952">
                <a:off x="3043863" y="1049496"/>
                <a:ext cx="3497744" cy="405070"/>
              </a:xfrm>
              <a:prstGeom prst="rect">
                <a:avLst/>
              </a:prstGeom>
              <a:effectLst/>
            </p:spPr>
          </p:pic>
          <p:pic>
            <p:nvPicPr>
              <p:cNvPr id="182" name="Line Line" descr="Line Line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4680432">
                <a:off x="3128840" y="1675636"/>
                <a:ext cx="1374139" cy="405069"/>
              </a:xfrm>
              <a:prstGeom prst="rect">
                <a:avLst/>
              </a:prstGeom>
              <a:effectLst/>
            </p:spPr>
          </p:pic>
          <p:pic>
            <p:nvPicPr>
              <p:cNvPr id="184" name="Line Line" descr="Line Line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6557808">
                <a:off x="1508153" y="1672392"/>
                <a:ext cx="1422995" cy="405069"/>
              </a:xfrm>
              <a:prstGeom prst="rect">
                <a:avLst/>
              </a:prstGeom>
              <a:effectLst/>
            </p:spPr>
          </p:pic>
          <p:pic>
            <p:nvPicPr>
              <p:cNvPr id="186" name="Line Line" descr="Line Line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8100000">
                <a:off x="-562356" y="1048496"/>
                <a:ext cx="3626773" cy="405069"/>
              </a:xfrm>
              <a:prstGeom prst="rect">
                <a:avLst/>
              </a:prstGeom>
              <a:effectLst/>
            </p:spPr>
          </p:pic>
        </p:grp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ommand Window…"/>
          <p:cNvSpPr txBox="1">
            <a:spLocks noGrp="1"/>
          </p:cNvSpPr>
          <p:nvPr>
            <p:ph type="body" idx="1"/>
          </p:nvPr>
        </p:nvSpPr>
        <p:spPr>
          <a:xfrm>
            <a:off x="240995" y="266461"/>
            <a:ext cx="12522810" cy="9220678"/>
          </a:xfrm>
          <a:prstGeom prst="rect">
            <a:avLst/>
          </a:prstGeom>
          <a:solidFill>
            <a:srgbClr val="FFFFFF"/>
          </a:solidFill>
          <a:ln w="9525">
            <a:round/>
          </a:ln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Command Window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c = cell(2,2)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2×2 </a:t>
            </a:r>
            <a:r>
              <a:rPr b="1" u="sng">
                <a:solidFill>
                  <a:srgbClr val="0433FF"/>
                </a:solidFill>
              </a:rPr>
              <a:t>cell</a:t>
            </a:r>
            <a:r>
              <a:t> array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{0×0 double}    {0×0 double}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{0×0 double}    {0×0 double}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d = {[1 2], 17, [2;4]; 3-4*i, </a:t>
            </a:r>
            <a:r>
              <a:rPr>
                <a:solidFill>
                  <a:srgbClr val="B245F3"/>
                </a:solidFill>
              </a:rPr>
              <a:t>'Hello'</a:t>
            </a:r>
            <a:r>
              <a:t>, eye(3)}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2×3 </a:t>
            </a:r>
            <a:r>
              <a:rPr b="1" u="sng">
                <a:solidFill>
                  <a:srgbClr val="0433FF"/>
                </a:solidFill>
              </a:rPr>
              <a:t>cell</a:t>
            </a:r>
            <a:r>
              <a:t> array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{1×2 double       }    {[   17]}    {2×1 double}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{[3 -          4i]}    {'Hello'}    {3×3 double}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 Viewing Content of a Cell Array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</a:t>
            </a:r>
            <a:r>
              <a:t> %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cellplot(d)</a:t>
            </a:r>
          </a:p>
        </p:txBody>
      </p:sp>
      <p:pic>
        <p:nvPicPr>
          <p:cNvPr id="192" name="untitled1.png" descr="untitled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56" y="4823092"/>
            <a:ext cx="6346218" cy="4237794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mmand Window…"/>
          <p:cNvSpPr txBox="1">
            <a:spLocks noGrp="1"/>
          </p:cNvSpPr>
          <p:nvPr>
            <p:ph type="body" idx="1"/>
          </p:nvPr>
        </p:nvSpPr>
        <p:spPr>
          <a:xfrm>
            <a:off x="240995" y="266461"/>
            <a:ext cx="12522810" cy="9220678"/>
          </a:xfrm>
          <a:prstGeom prst="rect">
            <a:avLst/>
          </a:prstGeom>
          <a:solidFill>
            <a:srgbClr val="FFFFFF"/>
          </a:solidFill>
          <a:ln w="9525">
            <a:round/>
          </a:ln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Command Window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celldisp(a)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a{1,1}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1     3    -7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2     0     6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0     5     1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a{2,1}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3 +          4i           -5 +          0i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0 -         10i            3 -          4i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a{1,2}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This is a text string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a{2,2}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[]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 Extending Cell Array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</a:t>
            </a:r>
            <a:r>
              <a:t> %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a{3,3} = 5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3×3 </a:t>
            </a:r>
            <a:r>
              <a:rPr b="1" u="sng">
                <a:solidFill>
                  <a:srgbClr val="0433FF"/>
                </a:solidFill>
              </a:rPr>
              <a:t>cell</a:t>
            </a:r>
            <a:r>
              <a:t> array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{3×3 double}    {'This is a text string'}    {0×0 double}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{2×2 double}    {0×0 double             }    {0×0 double}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{0×0 double}    {0×0 double             }    {[       5]}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ell Arrays"/>
          <p:cNvSpPr txBox="1">
            <a:spLocks noGrp="1"/>
          </p:cNvSpPr>
          <p:nvPr>
            <p:ph type="title"/>
          </p:nvPr>
        </p:nvSpPr>
        <p:spPr>
          <a:xfrm>
            <a:off x="1270000" y="3510"/>
            <a:ext cx="10464800" cy="2540001"/>
          </a:xfrm>
          <a:prstGeom prst="rect">
            <a:avLst/>
          </a:prstGeom>
        </p:spPr>
        <p:txBody>
          <a:bodyPr/>
          <a:lstStyle/>
          <a:p>
            <a:pPr lvl="1"/>
            <a:r>
              <a:t>Cell Arrays</a:t>
            </a:r>
          </a:p>
        </p:txBody>
      </p:sp>
      <p:sp>
        <p:nvSpPr>
          <p:cNvPr id="19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07872" y="9197831"/>
            <a:ext cx="388116" cy="4541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grpSp>
        <p:nvGrpSpPr>
          <p:cNvPr id="202" name="Group"/>
          <p:cNvGrpSpPr/>
          <p:nvPr/>
        </p:nvGrpSpPr>
        <p:grpSpPr>
          <a:xfrm>
            <a:off x="1258289" y="2200523"/>
            <a:ext cx="10488219" cy="6876552"/>
            <a:chOff x="25400" y="25400"/>
            <a:chExt cx="10488217" cy="687655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98" name="Table"/>
                <p:cNvGraphicFramePr/>
                <p:nvPr/>
              </p:nvGraphicFramePr>
              <p:xfrm>
                <a:off x="25400" y="25400"/>
                <a:ext cx="10488217" cy="6876550"/>
              </p:xfrm>
              <a:graphic>
                <a:graphicData uri="http://schemas.openxmlformats.org/drawingml/2006/table">
                  <a:tbl>
                    <a:tblPr>
                      <a:tableStyleId>{4C3C2611-4C71-4FC5-86AE-919BDF0F9419}</a:tableStyleId>
                    </a:tblPr>
                    <a:tblGrid>
                      <a:gridCol w="3496073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496073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496073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2292184">
                      <a:tc>
                        <a:txBody>
                          <a:bodyPr/>
                          <a:lstStyle/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1600" b="1">
                                <a:solidFill>
                                  <a:srgbClr val="FFFFFF"/>
                                </a:solidFill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rPr>
                              <a:t>Cell 1,1
</a:t>
                            </a:r>
                          </a:p>
                        </a:txBody>
                        <a:tcPr marL="50800" marR="50800" marT="50800" marB="50800" horzOverflow="overflow"/>
                      </a:tc>
                      <a:tc>
                        <a:txBody>
                          <a:bodyPr/>
                          <a:lstStyle/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Cell 1,2</a:t>
                            </a:r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600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'This is a text string'</a:t>
                            </a:r>
                          </a:p>
                        </a:txBody>
                        <a:tcPr marL="50800" marR="50800" marT="50800" marB="50800" horzOverflow="overflow"/>
                      </a:tc>
                      <a:tc>
                        <a:txBody>
                          <a:bodyPr/>
                          <a:lstStyle/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Cell 1,3</a:t>
                            </a:r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600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[]</a:t>
                            </a:r>
                          </a:p>
                        </a:txBody>
                        <a:tcPr marL="50800" marR="50800" marT="50800" marB="50800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2292184">
                      <a:tc>
                        <a:txBody>
                          <a:bodyPr/>
                          <a:lstStyle/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1600" b="1">
                                <a:solidFill>
                                  <a:srgbClr val="FFFFFF"/>
                                </a:solidFill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rPr>
                              <a:t>Cell 2,1</a:t>
                            </a:r>
                          </a:p>
                        </a:txBody>
                        <a:tcPr marL="50800" marR="50800" marT="50800" marB="50800" horzOverflow="overflow"/>
                      </a:tc>
                      <a:tc>
                        <a:txBody>
                          <a:bodyPr/>
                          <a:lstStyle/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Cell 2,2</a:t>
                            </a:r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600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[]</a:t>
                            </a:r>
                          </a:p>
                        </a:txBody>
                        <a:tcPr marL="50800" marR="50800" marT="50800" marB="50800" horzOverflow="overflow"/>
                      </a:tc>
                      <a:tc>
                        <a:txBody>
                          <a:bodyPr/>
                          <a:lstStyle/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Cell 2,3</a:t>
                            </a:r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600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[]</a:t>
                            </a:r>
                          </a:p>
                        </a:txBody>
                        <a:tcPr marL="50800" marR="50800" marT="50800" marB="50800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2292184">
                      <a:tc>
                        <a:txBody>
                          <a:bodyPr/>
                          <a:lstStyle/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Cell 3,1</a:t>
                            </a:r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600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[]</a:t>
                            </a:r>
                          </a:p>
                        </a:txBody>
                        <a:tcPr marL="50800" marR="50800" marT="50800" marB="50800" horzOverflow="overflow"/>
                      </a:tc>
                      <a:tc>
                        <a:txBody>
                          <a:bodyPr/>
                          <a:lstStyle/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Cell 3,2</a:t>
                            </a:r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600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[]</a:t>
                            </a:r>
                          </a:p>
                        </a:txBody>
                        <a:tcPr marL="50800" marR="50800" marT="50800" marB="50800" horzOverflow="overflow"/>
                      </a:tc>
                      <a:tc>
                        <a:txBody>
                          <a:bodyPr/>
                          <a:lstStyle/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Cell 3,3</a:t>
                            </a:r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600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[5]</a:t>
                            </a:r>
                          </a:p>
                        </a:txBody>
                        <a:tcPr marL="50800" marR="50800" marT="50800" marB="50800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98" name="Table"/>
                <p:cNvGraphicFramePr/>
                <p:nvPr/>
              </p:nvGraphicFramePr>
              <p:xfrm>
                <a:off x="25400" y="25400"/>
                <a:ext cx="10488217" cy="6876550"/>
              </p:xfrm>
              <a:graphic>
                <a:graphicData uri="http://schemas.openxmlformats.org/drawingml/2006/table">
                  <a:tbl>
                    <a:tblPr>
                      <a:tableStyleId>{4C3C2611-4C71-4FC5-86AE-919BDF0F9419}</a:tableStyleId>
                    </a:tblPr>
                    <a:tblGrid>
                      <a:gridCol w="3496073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496073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496073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2292184">
                      <a:tc>
                        <a:txBody>
                          <a:bodyPr/>
                          <a:lstStyle/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1600" b="1">
                                <a:solidFill>
                                  <a:srgbClr val="FFFFFF"/>
                                </a:solidFill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rPr>
                              <a:t>Cell 1,1
</a:t>
                            </a:r>
                          </a:p>
                        </a:txBody>
                        <a:tcPr marL="50800" marR="50800" marT="50800" marB="50800" horzOverflow="overflow"/>
                      </a:tc>
                      <a:tc>
                        <a:txBody>
                          <a:bodyPr/>
                          <a:lstStyle/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Cell 1,2</a:t>
                            </a:r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600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'This is a text string'</a:t>
                            </a:r>
                          </a:p>
                        </a:txBody>
                        <a:tcPr marL="50800" marR="50800" marT="50800" marB="50800" horzOverflow="overflow"/>
                      </a:tc>
                      <a:tc>
                        <a:txBody>
                          <a:bodyPr/>
                          <a:lstStyle/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Cell 1,3</a:t>
                            </a:r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600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[]</a:t>
                            </a:r>
                          </a:p>
                        </a:txBody>
                        <a:tcPr marL="50800" marR="50800" marT="50800" marB="50800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2292184">
                      <a:tc>
                        <a:txBody>
                          <a:bodyPr/>
                          <a:lstStyle/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sz="1600" b="1">
                                <a:solidFill>
                                  <a:srgbClr val="FFFFFF"/>
                                </a:solidFill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rPr>
                              <a:t>Cell 2,1</a:t>
                            </a:r>
                          </a:p>
                        </a:txBody>
                        <a:tcPr marL="50800" marR="50800" marT="50800" marB="50800" horzOverflow="overflow"/>
                      </a:tc>
                      <a:tc>
                        <a:txBody>
                          <a:bodyPr/>
                          <a:lstStyle/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Cell 2,2</a:t>
                            </a:r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600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[]</a:t>
                            </a:r>
                          </a:p>
                        </a:txBody>
                        <a:tcPr marL="50800" marR="50800" marT="50800" marB="50800" horzOverflow="overflow"/>
                      </a:tc>
                      <a:tc>
                        <a:txBody>
                          <a:bodyPr/>
                          <a:lstStyle/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Cell 2,3</a:t>
                            </a:r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600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[]</a:t>
                            </a:r>
                          </a:p>
                        </a:txBody>
                        <a:tcPr marL="50800" marR="50800" marT="50800" marB="50800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2292184">
                      <a:tc>
                        <a:txBody>
                          <a:bodyPr/>
                          <a:lstStyle/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Cell 3,1</a:t>
                            </a:r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600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[]</a:t>
                            </a:r>
                          </a:p>
                        </a:txBody>
                        <a:tcPr marL="50800" marR="50800" marT="50800" marB="50800" horzOverflow="overflow"/>
                      </a:tc>
                      <a:tc>
                        <a:txBody>
                          <a:bodyPr/>
                          <a:lstStyle/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Cell 3,2</a:t>
                            </a:r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600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[]</a:t>
                            </a:r>
                          </a:p>
                        </a:txBody>
                        <a:tcPr marL="50800" marR="50800" marT="50800" marB="50800" horzOverflow="overflow"/>
                      </a:tc>
                      <a:tc>
                        <a:txBody>
                          <a:bodyPr/>
                          <a:lstStyle/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Cell 3,3</a:t>
                            </a:r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algn="l" defTabSz="914400">
                              <a:tabLst>
                                <a:tab pos="1295400" algn="l"/>
                              </a:tabLst>
                              <a:defRPr sz="1600" b="1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endParaRPr/>
                          </a:p>
                          <a:p>
                            <a:pPr defTabSz="914400">
                              <a:tabLst>
                                <a:tab pos="1295400" algn="l"/>
                              </a:tabLst>
                              <a:defRPr sz="1600">
                                <a:effectLst>
                                  <a:outerShdw blurRad="63500" dist="3302" dir="5400000" rotWithShape="0">
                                    <a:srgbClr val="000000">
                                      <a:alpha val="40000"/>
                                    </a:srgbClr>
                                  </a:outerShdw>
                                </a:effectLst>
                                <a:latin typeface="Courier"/>
                                <a:ea typeface="Courier"/>
                                <a:cs typeface="Courier"/>
                                <a:sym typeface="Courier"/>
                              </a:defRPr>
                            </a:pPr>
                            <a:r>
                              <a:t>[5]</a:t>
                            </a:r>
                          </a:p>
                        </a:txBody>
                        <a:tcPr marL="50800" marR="50800" marT="50800" marB="50800" horzOverflow="overflow"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grpSp>
          <p:nvGrpSpPr>
            <p:cNvPr id="201" name="Group"/>
            <p:cNvGrpSpPr/>
            <p:nvPr/>
          </p:nvGrpSpPr>
          <p:grpSpPr>
            <a:xfrm>
              <a:off x="747376" y="605886"/>
              <a:ext cx="2276748" cy="3310864"/>
              <a:chOff x="0" y="0"/>
              <a:chExt cx="2276747" cy="33108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9" name="Equation"/>
                  <p:cNvSpPr txBox="1"/>
                  <p:nvPr/>
                </p:nvSpPr>
                <p:spPr>
                  <a:xfrm>
                    <a:off x="286639" y="0"/>
                    <a:ext cx="1703469" cy="132238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sz="29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sz="2900" i="1">
                                      <a:solidFill>
                                        <a:srgbClr val="FEFFF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sz="29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sz="29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sz="29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sz="29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sz="29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sz="29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sz="29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sz="29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sz="29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sz="2900">
                      <a:solidFill>
                        <a:srgbClr val="FFFF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9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639" y="0"/>
                    <a:ext cx="1703469" cy="132238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10394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0" name="Equation"/>
                  <p:cNvSpPr txBox="1"/>
                  <p:nvPr/>
                </p:nvSpPr>
                <p:spPr>
                  <a:xfrm>
                    <a:off x="0" y="2404715"/>
                    <a:ext cx="2276748" cy="90614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sz="29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sz="2900" i="1">
                                      <a:solidFill>
                                        <a:srgbClr val="FEFFF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sz="29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3+</m:t>
                                    </m:r>
                                    <m:r>
                                      <a:rPr sz="29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sz="29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sz="29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sz="29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sz="29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sz="29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e>
                                    <m:r>
                                      <a:rPr sz="29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3−</m:t>
                                    </m:r>
                                    <m:r>
                                      <a:rPr sz="29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sz="2900" i="1">
                                        <a:solidFill>
                                          <a:srgbClr val="FEFFF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sz="2900">
                      <a:solidFill>
                        <a:srgbClr val="FFFF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0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2404715"/>
                    <a:ext cx="2276748" cy="90614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10992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ommand Window…"/>
          <p:cNvSpPr txBox="1">
            <a:spLocks noGrp="1"/>
          </p:cNvSpPr>
          <p:nvPr>
            <p:ph type="body" idx="1"/>
          </p:nvPr>
        </p:nvSpPr>
        <p:spPr>
          <a:xfrm>
            <a:off x="240995" y="266461"/>
            <a:ext cx="12522810" cy="9220678"/>
          </a:xfrm>
          <a:prstGeom prst="rect">
            <a:avLst/>
          </a:prstGeom>
          <a:solidFill>
            <a:srgbClr val="FFFFFF"/>
          </a:solidFill>
          <a:ln w="9525">
            <a:round/>
          </a:ln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Command Window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 Deleting Cells in Array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</a:t>
            </a:r>
            <a:r>
              <a:t> %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a(3,:) = []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2×3 </a:t>
            </a:r>
            <a:r>
              <a:rPr b="1" u="sng">
                <a:solidFill>
                  <a:srgbClr val="0433FF"/>
                </a:solidFill>
              </a:rPr>
              <a:t>cell</a:t>
            </a:r>
            <a:r>
              <a:t> array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{3×3 double}    {'This is a text string'}    {0×0 double}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{2×2 double}    {0×0 double             }    {0×0 double}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 Using Data in Cell Array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</a:t>
            </a:r>
            <a:r>
              <a:t> %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e = {[1 2;3 4], </a:t>
            </a:r>
            <a:r>
              <a:rPr>
                <a:solidFill>
                  <a:srgbClr val="B245F3"/>
                </a:solidFill>
              </a:rPr>
              <a:t>'dogs'</a:t>
            </a:r>
            <a:r>
              <a:t>; </a:t>
            </a:r>
            <a:r>
              <a:rPr>
                <a:solidFill>
                  <a:srgbClr val="B245F3"/>
                </a:solidFill>
              </a:rPr>
              <a:t>'cats'</a:t>
            </a:r>
            <a:r>
              <a:t>, i}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2×2 </a:t>
            </a:r>
            <a:r>
              <a:rPr b="1" u="sng">
                <a:solidFill>
                  <a:srgbClr val="0433FF"/>
                </a:solidFill>
              </a:rPr>
              <a:t>cell</a:t>
            </a:r>
            <a:r>
              <a:t> array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{2×2 double}    {'dogs'           }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{'cats'    }    {[0 +          1i]}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e(1,1)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ans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1×1 </a:t>
            </a:r>
            <a:r>
              <a:rPr b="1" u="sng">
                <a:solidFill>
                  <a:srgbClr val="0433FF"/>
                </a:solidFill>
              </a:rPr>
              <a:t>cell</a:t>
            </a:r>
            <a:r>
              <a:t> array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{2×2 double}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e{1,1}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ans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1     2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3     4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e{2,1}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ans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'cats'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e{1,1}(1,2)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ans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691983B-C572-468A-BA90-2D69C490F238}"/>
                  </a:ext>
                </a:extLst>
              </p14:cNvPr>
              <p14:cNvContentPartPr/>
              <p14:nvPr/>
            </p14:nvContentPartPr>
            <p14:xfrm>
              <a:off x="414440" y="4814920"/>
              <a:ext cx="1303200" cy="540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691983B-C572-468A-BA90-2D69C490F2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5440" y="4806280"/>
                <a:ext cx="1320840" cy="5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166959-E0EC-417B-9373-39478A6437C3}"/>
                  </a:ext>
                </a:extLst>
              </p14:cNvPr>
              <p14:cNvContentPartPr/>
              <p14:nvPr/>
            </p14:nvContentPartPr>
            <p14:xfrm>
              <a:off x="392480" y="5705560"/>
              <a:ext cx="1276200" cy="665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166959-E0EC-417B-9373-39478A6437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840" y="5696560"/>
                <a:ext cx="1293840" cy="683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ommand Window…"/>
          <p:cNvSpPr txBox="1">
            <a:spLocks noGrp="1"/>
          </p:cNvSpPr>
          <p:nvPr>
            <p:ph type="body" idx="1"/>
          </p:nvPr>
        </p:nvSpPr>
        <p:spPr>
          <a:xfrm>
            <a:off x="240995" y="266461"/>
            <a:ext cx="12522810" cy="9220678"/>
          </a:xfrm>
          <a:prstGeom prst="rect">
            <a:avLst/>
          </a:prstGeom>
          <a:solidFill>
            <a:srgbClr val="FFFFFF"/>
          </a:solidFill>
          <a:ln w="9525">
            <a:round/>
          </a:ln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Command Window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 Cell Array of Strings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</a:t>
            </a:r>
            <a:r>
              <a:t> %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cellstring{1} = </a:t>
            </a:r>
            <a:r>
              <a:rPr>
                <a:solidFill>
                  <a:srgbClr val="B245F3"/>
                </a:solidFill>
              </a:rPr>
              <a:t>'Shubh Patel'</a:t>
            </a:r>
            <a:r>
              <a:t>;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cellstring{2} = </a:t>
            </a:r>
            <a:r>
              <a:rPr>
                <a:solidFill>
                  <a:srgbClr val="B245F3"/>
                </a:solidFill>
              </a:rPr>
              <a:t>'18BCE171'</a:t>
            </a:r>
            <a:r>
              <a:t>;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cellstring{3} = </a:t>
            </a:r>
            <a:r>
              <a:rPr>
                <a:solidFill>
                  <a:srgbClr val="B245F3"/>
                </a:solidFill>
              </a:rPr>
              <a:t>'IND 999-88-777'</a:t>
            </a:r>
            <a:r>
              <a:t>;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cellstring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cellstring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1×3 </a:t>
            </a:r>
            <a:r>
              <a:rPr b="1" u="sng">
                <a:solidFill>
                  <a:srgbClr val="0433FF"/>
                </a:solidFill>
              </a:rPr>
              <a:t>cell</a:t>
            </a:r>
            <a:r>
              <a:t> array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{'Shubh Patel'}    {'18BCE171'}    {'IND 999-88-777’}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data = char(</a:t>
            </a:r>
            <a:r>
              <a:rPr>
                <a:solidFill>
                  <a:srgbClr val="B245F3"/>
                </a:solidFill>
              </a:rPr>
              <a:t>'Shubh Patel'</a:t>
            </a:r>
            <a:r>
              <a:t>,</a:t>
            </a:r>
            <a:r>
              <a:rPr>
                <a:solidFill>
                  <a:srgbClr val="B245F3"/>
                </a:solidFill>
              </a:rPr>
              <a:t>'18BCE171'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2×11 </a:t>
            </a:r>
            <a:r>
              <a:rPr b="1" u="sng">
                <a:solidFill>
                  <a:srgbClr val="0433FF"/>
                </a:solidFill>
              </a:rPr>
              <a:t>char</a:t>
            </a:r>
            <a:r>
              <a:t> array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'Shubh Patel'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'18BCE171   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f = cellstr(data)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2×1 </a:t>
            </a:r>
            <a:r>
              <a:rPr b="1" u="sng">
                <a:solidFill>
                  <a:srgbClr val="0433FF"/>
                </a:solidFill>
              </a:rPr>
              <a:t>cell</a:t>
            </a:r>
            <a:r>
              <a:t> array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{'Shubh Patel'}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{'18BCE171'   }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newData = char(f)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newData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2×11 </a:t>
            </a:r>
            <a:r>
              <a:rPr b="1" u="sng">
                <a:solidFill>
                  <a:srgbClr val="0433FF"/>
                </a:solidFill>
              </a:rPr>
              <a:t>char</a:t>
            </a:r>
            <a:r>
              <a:t> array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'Shubh Patel'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'18BCE171   '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E356B1-554F-4A53-AA67-04E990A78DCF}"/>
              </a:ext>
            </a:extLst>
          </p:cNvPr>
          <p:cNvGrpSpPr/>
          <p:nvPr/>
        </p:nvGrpSpPr>
        <p:grpSpPr>
          <a:xfrm>
            <a:off x="4419440" y="1900000"/>
            <a:ext cx="199440" cy="91440"/>
            <a:chOff x="4419440" y="1900000"/>
            <a:chExt cx="199440" cy="9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3247FAD-AD4A-4F7C-9CF2-EDA723867500}"/>
                    </a:ext>
                  </a:extLst>
                </p14:cNvPr>
                <p14:cNvContentPartPr/>
                <p14:nvPr/>
              </p14:nvContentPartPr>
              <p14:xfrm>
                <a:off x="4419440" y="1900000"/>
                <a:ext cx="10440" cy="900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3247FAD-AD4A-4F7C-9CF2-EDA72386750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10800" y="1891000"/>
                  <a:ext cx="280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F7F1404-5A9E-42AC-B1A8-387D75E8BD70}"/>
                    </a:ext>
                  </a:extLst>
                </p14:cNvPr>
                <p14:cNvContentPartPr/>
                <p14:nvPr/>
              </p14:nvContentPartPr>
              <p14:xfrm>
                <a:off x="4439600" y="1915480"/>
                <a:ext cx="179280" cy="759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F7F1404-5A9E-42AC-B1A8-387D75E8BD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30960" y="1906840"/>
                  <a:ext cx="196920" cy="9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E743BC-26E0-481A-A767-4678F1444449}"/>
                  </a:ext>
                </a:extLst>
              </p14:cNvPr>
              <p14:cNvContentPartPr/>
              <p14:nvPr/>
            </p14:nvContentPartPr>
            <p14:xfrm>
              <a:off x="2824640" y="4856320"/>
              <a:ext cx="786240" cy="1965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E743BC-26E0-481A-A767-4678F14444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15640" y="4847320"/>
                <a:ext cx="803880" cy="1983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utline"/>
          <p:cNvSpPr txBox="1">
            <a:spLocks noGrp="1"/>
          </p:cNvSpPr>
          <p:nvPr>
            <p:ph type="title"/>
          </p:nvPr>
        </p:nvSpPr>
        <p:spPr>
          <a:xfrm>
            <a:off x="1270000" y="3510"/>
            <a:ext cx="10464800" cy="2540001"/>
          </a:xfrm>
          <a:prstGeom prst="rect">
            <a:avLst/>
          </a:prstGeom>
        </p:spPr>
        <p:txBody>
          <a:bodyPr/>
          <a:lstStyle/>
          <a:p>
            <a:pPr lvl="1"/>
            <a:r>
              <a:t>Outline</a:t>
            </a:r>
          </a:p>
        </p:txBody>
      </p:sp>
      <p:sp>
        <p:nvSpPr>
          <p:cNvPr id="123" name="Sparse Arrays…"/>
          <p:cNvSpPr txBox="1">
            <a:spLocks noGrp="1"/>
          </p:cNvSpPr>
          <p:nvPr>
            <p:ph type="body" sz="half" idx="1"/>
          </p:nvPr>
        </p:nvSpPr>
        <p:spPr>
          <a:xfrm>
            <a:off x="1270000" y="2768600"/>
            <a:ext cx="10464800" cy="279814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83576" indent="-483576">
              <a:buBlip>
                <a:blip r:embed="rId2"/>
              </a:buBlip>
            </a:pPr>
            <a:r>
              <a:rPr sz="3200" dirty="0"/>
              <a:t>Sparse Arrays</a:t>
            </a:r>
          </a:p>
          <a:p>
            <a:pPr marL="483576" indent="-483576">
              <a:buBlip>
                <a:blip r:embed="rId2"/>
              </a:buBlip>
            </a:pPr>
            <a:r>
              <a:rPr sz="3200" dirty="0"/>
              <a:t>Cell Arrays</a:t>
            </a:r>
          </a:p>
          <a:p>
            <a:pPr marL="483576" indent="-483576">
              <a:buBlip>
                <a:blip r:embed="rId2"/>
              </a:buBlip>
            </a:pPr>
            <a:r>
              <a:rPr sz="3200" dirty="0"/>
              <a:t>Structure Arrays</a:t>
            </a:r>
          </a:p>
          <a:p>
            <a:pPr marL="483576" indent="-483576">
              <a:buBlip>
                <a:blip r:embed="rId2"/>
              </a:buBlip>
            </a:pPr>
            <a:r>
              <a:rPr sz="3200" dirty="0"/>
              <a:t>Function Handle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0494" y="9197831"/>
            <a:ext cx="242873" cy="4541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AADCCFA-826C-4D8F-B072-85BCD0F6EC1F}"/>
                  </a:ext>
                </a:extLst>
              </p14:cNvPr>
              <p14:cNvContentPartPr/>
              <p14:nvPr/>
            </p14:nvContentPartPr>
            <p14:xfrm>
              <a:off x="4720135" y="3224812"/>
              <a:ext cx="259560" cy="127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AADCCFA-826C-4D8F-B072-85BCD0F6EC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1135" y="3216172"/>
                <a:ext cx="277200" cy="14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D7B85C0-6513-40A7-AD67-F06D7EDFA7BB}"/>
              </a:ext>
            </a:extLst>
          </p:cNvPr>
          <p:cNvGrpSpPr/>
          <p:nvPr/>
        </p:nvGrpSpPr>
        <p:grpSpPr>
          <a:xfrm>
            <a:off x="4299655" y="3717652"/>
            <a:ext cx="292680" cy="223920"/>
            <a:chOff x="4299655" y="3717652"/>
            <a:chExt cx="29268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27D4FCE-B2E1-4C2E-9BAB-62C4CEFD5FD6}"/>
                    </a:ext>
                  </a:extLst>
                </p14:cNvPr>
                <p14:cNvContentPartPr/>
                <p14:nvPr/>
              </p14:nvContentPartPr>
              <p14:xfrm>
                <a:off x="4299655" y="3731692"/>
                <a:ext cx="12960" cy="209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27D4FCE-B2E1-4C2E-9BAB-62C4CEFD5FD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91015" y="3722692"/>
                  <a:ext cx="306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A6E48CD-0D99-4E9C-B9E9-84E9B27A9BC5}"/>
                    </a:ext>
                  </a:extLst>
                </p14:cNvPr>
                <p14:cNvContentPartPr/>
                <p14:nvPr/>
              </p14:nvContentPartPr>
              <p14:xfrm>
                <a:off x="4324855" y="3717652"/>
                <a:ext cx="267480" cy="200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A6E48CD-0D99-4E9C-B9E9-84E9B27A9BC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16215" y="3708652"/>
                  <a:ext cx="28512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7CDF3A4-D5AB-448E-B54C-54F0D2FAEC6B}"/>
                  </a:ext>
                </a:extLst>
              </p14:cNvPr>
              <p14:cNvContentPartPr/>
              <p14:nvPr/>
            </p14:nvContentPartPr>
            <p14:xfrm>
              <a:off x="5325655" y="3978292"/>
              <a:ext cx="583560" cy="555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7CDF3A4-D5AB-448E-B54C-54F0D2FAEC6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16655" y="3969292"/>
                <a:ext cx="60120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BB1E51-D677-4AE0-AB2F-A082D65DD0C0}"/>
                  </a:ext>
                </a:extLst>
              </p14:cNvPr>
              <p14:cNvContentPartPr/>
              <p14:nvPr/>
            </p14:nvContentPartPr>
            <p14:xfrm>
              <a:off x="5090935" y="4697932"/>
              <a:ext cx="289800" cy="399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BB1E51-D677-4AE0-AB2F-A082D65DD0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81935" y="4688932"/>
                <a:ext cx="307440" cy="417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ommand Window…"/>
          <p:cNvSpPr txBox="1">
            <a:spLocks noGrp="1"/>
          </p:cNvSpPr>
          <p:nvPr>
            <p:ph type="body" idx="1"/>
          </p:nvPr>
        </p:nvSpPr>
        <p:spPr>
          <a:xfrm>
            <a:off x="240995" y="3004821"/>
            <a:ext cx="12522810" cy="6482318"/>
          </a:xfrm>
          <a:prstGeom prst="rect">
            <a:avLst/>
          </a:prstGeom>
          <a:solidFill>
            <a:srgbClr val="FFFFFF"/>
          </a:solidFill>
          <a:ln w="9525">
            <a:round/>
          </a:ln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Command Window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000000"/>
                </a:solidFill>
              </a:rPr>
              <a:t>&gt;&gt; </a:t>
            </a:r>
            <a:r>
              <a:rPr dirty="0"/>
              <a:t>%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000000"/>
                </a:solidFill>
              </a:rPr>
              <a:t>&gt;&gt; </a:t>
            </a:r>
            <a:r>
              <a:rPr dirty="0"/>
              <a:t>% Significance of Cell Array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000000"/>
                </a:solidFill>
              </a:rPr>
              <a:t>&gt;&gt;</a:t>
            </a:r>
            <a:r>
              <a:rPr dirty="0"/>
              <a:t> %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&gt;&gt; test1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There are 0 arguments.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The input arguments are: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&gt;&gt; test1(6)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There are 1 arguments.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The input arguments are: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{[6]}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&gt;&gt; test1(1,</a:t>
            </a:r>
            <a:r>
              <a:rPr dirty="0">
                <a:solidFill>
                  <a:srgbClr val="B245F3"/>
                </a:solidFill>
              </a:rPr>
              <a:t>'test 1'</a:t>
            </a:r>
            <a:r>
              <a:rPr dirty="0"/>
              <a:t>,[1 2;3 4])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There are 3 arguments.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The input arguments are: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{[1]}    {'test 1'}    {2×2 double}</a:t>
            </a:r>
          </a:p>
        </p:txBody>
      </p:sp>
      <p:grpSp>
        <p:nvGrpSpPr>
          <p:cNvPr id="211" name="test1.m…"/>
          <p:cNvGrpSpPr/>
          <p:nvPr/>
        </p:nvGrpSpPr>
        <p:grpSpPr>
          <a:xfrm>
            <a:off x="164795" y="413599"/>
            <a:ext cx="12599010" cy="2468358"/>
            <a:chOff x="0" y="0"/>
            <a:chExt cx="12599008" cy="2468357"/>
          </a:xfrm>
        </p:grpSpPr>
        <p:sp>
          <p:nvSpPr>
            <p:cNvPr id="210" name="test1.m…"/>
            <p:cNvSpPr txBox="1"/>
            <p:nvPr/>
          </p:nvSpPr>
          <p:spPr>
            <a:xfrm>
              <a:off x="38099" y="38100"/>
              <a:ext cx="12522810" cy="23921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test1.m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433FF"/>
                  </a:solidFill>
                </a:rPr>
                <a:t>function</a:t>
              </a:r>
              <a:r>
                <a:t> test1(varargin)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disp([</a:t>
              </a:r>
              <a:r>
                <a:rPr>
                  <a:solidFill>
                    <a:srgbClr val="B245F3"/>
                  </a:solidFill>
                </a:rPr>
                <a:t>'There are '</a:t>
              </a:r>
              <a:r>
                <a:t> int2str(nargin) </a:t>
              </a:r>
              <a:r>
                <a:rPr>
                  <a:solidFill>
                    <a:srgbClr val="B245F3"/>
                  </a:solidFill>
                </a:rPr>
                <a:t>' arguments.'</a:t>
              </a:r>
              <a:r>
                <a:t>]);</a:t>
              </a:r>
            </a:p>
            <a:p>
              <a:pPr algn="l">
                <a:defRPr sz="1600">
                  <a:solidFill>
                    <a:srgbClr val="B245F3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 disp(</a:t>
              </a:r>
              <a:r>
                <a:t>'The input arguments are:'</a:t>
              </a:r>
              <a:r>
                <a:rPr>
                  <a:solidFill>
                    <a:srgbClr val="000000"/>
                  </a:solidFill>
                </a:rPr>
                <a:t>);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disp(varargin);</a:t>
              </a:r>
            </a:p>
            <a:p>
              <a:pPr algn="l">
                <a:defRPr sz="1600">
                  <a:solidFill>
                    <a:srgbClr val="0433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end</a:t>
              </a:r>
            </a:p>
          </p:txBody>
        </p:sp>
        <p:pic>
          <p:nvPicPr>
            <p:cNvPr id="209" name="test1.m… test1.mfunction test1(varargin)    disp(['There are ' int2str(nargin) ' arguments.']);    disp('The input arguments are:');    disp(varargin);end" descr="test1.m… test1.mfunction test1(varargin)    disp(['There are ' int2str(nargin) ' arguments.']);    disp('The input arguments are:');    disp(varargin);end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12599010" cy="246835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tructure Arrays"/>
          <p:cNvSpPr txBox="1">
            <a:spLocks noGrp="1"/>
          </p:cNvSpPr>
          <p:nvPr>
            <p:ph type="title"/>
          </p:nvPr>
        </p:nvSpPr>
        <p:spPr>
          <a:xfrm>
            <a:off x="1269530" y="-395075"/>
            <a:ext cx="10464800" cy="2540001"/>
          </a:xfrm>
          <a:prstGeom prst="rect">
            <a:avLst/>
          </a:prstGeom>
        </p:spPr>
        <p:txBody>
          <a:bodyPr/>
          <a:lstStyle/>
          <a:p>
            <a:pPr lvl="1"/>
            <a:r>
              <a:rPr dirty="0"/>
              <a:t>Structure Arrays</a:t>
            </a:r>
          </a:p>
        </p:txBody>
      </p:sp>
      <p:sp>
        <p:nvSpPr>
          <p:cNvPr id="214" name="Structure is a data type in which each individual element has a name.…"/>
          <p:cNvSpPr txBox="1">
            <a:spLocks noGrp="1"/>
          </p:cNvSpPr>
          <p:nvPr>
            <p:ph type="body" idx="1"/>
          </p:nvPr>
        </p:nvSpPr>
        <p:spPr>
          <a:xfrm>
            <a:off x="1270000" y="1827464"/>
            <a:ext cx="10464800" cy="762267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31787" indent="-331787">
              <a:buBlip>
                <a:blip r:embed="rId2"/>
              </a:buBlip>
            </a:pPr>
            <a:r>
              <a:rPr sz="2800" dirty="0"/>
              <a:t>Structure is a data type in which each individual element has a name. </a:t>
            </a:r>
            <a:endParaRPr sz="1600" dirty="0">
              <a:solidFill>
                <a:srgbClr val="000000"/>
              </a:solidFill>
            </a:endParaRPr>
          </a:p>
          <a:p>
            <a:pPr marL="331787" indent="-331787">
              <a:buBlip>
                <a:blip r:embed="rId2"/>
              </a:buBlip>
            </a:pPr>
            <a:r>
              <a:rPr sz="2800" dirty="0"/>
              <a:t>Individual elements of a structure are known as </a:t>
            </a:r>
            <a:r>
              <a:rPr sz="2800" dirty="0">
                <a:highlight>
                  <a:srgbClr val="FFFF00"/>
                </a:highlight>
              </a:rPr>
              <a:t>fields, and each field in a structure may have a different type</a:t>
            </a:r>
            <a:r>
              <a:rPr sz="2800" dirty="0"/>
              <a:t>. </a:t>
            </a:r>
            <a:endParaRPr sz="1600" dirty="0">
              <a:solidFill>
                <a:srgbClr val="000000"/>
              </a:solidFill>
            </a:endParaRPr>
          </a:p>
          <a:p>
            <a:pPr marL="331787" indent="-331787">
              <a:buBlip>
                <a:blip r:embed="rId2"/>
              </a:buBlip>
            </a:pPr>
            <a:r>
              <a:rPr sz="2800" dirty="0"/>
              <a:t>Individual fields are addressed by combining the name of the </a:t>
            </a:r>
            <a:r>
              <a:rPr sz="2800" dirty="0">
                <a:highlight>
                  <a:srgbClr val="FFFF00"/>
                </a:highlight>
              </a:rPr>
              <a:t>structure with the name of the field, separated </a:t>
            </a:r>
            <a:r>
              <a:rPr sz="2800" dirty="0"/>
              <a:t>by a period. </a:t>
            </a:r>
            <a:endParaRPr sz="1600" dirty="0">
              <a:solidFill>
                <a:srgbClr val="000000"/>
              </a:solidFill>
            </a:endParaRPr>
          </a:p>
          <a:p>
            <a:pPr marL="331787" indent="-331787">
              <a:buBlip>
                <a:blip r:embed="rId2"/>
              </a:buBlip>
            </a:pPr>
            <a:r>
              <a:rPr sz="2800" dirty="0"/>
              <a:t>Structure array is an </a:t>
            </a:r>
            <a:r>
              <a:rPr sz="2800" dirty="0">
                <a:highlight>
                  <a:srgbClr val="FFFF00"/>
                </a:highlight>
              </a:rPr>
              <a:t>array of structures</a:t>
            </a:r>
            <a:r>
              <a:rPr sz="2800" dirty="0"/>
              <a:t>. Each structure in the array will have identically the same fields, but the data stored in each field </a:t>
            </a:r>
            <a:r>
              <a:rPr sz="2800" dirty="0">
                <a:highlight>
                  <a:srgbClr val="FFFF00"/>
                </a:highlight>
              </a:rPr>
              <a:t>can differ</a:t>
            </a:r>
            <a:r>
              <a:rPr sz="2800" dirty="0"/>
              <a:t>.</a:t>
            </a:r>
          </a:p>
          <a:p>
            <a:pPr marL="0" indent="0">
              <a:spcBef>
                <a:spcPts val="3200"/>
              </a:spcBef>
              <a:buSzTx/>
              <a:buNone/>
              <a:defRPr sz="3200"/>
            </a:pPr>
            <a:r>
              <a:rPr sz="4000" dirty="0"/>
              <a:t>Example :</a:t>
            </a:r>
          </a:p>
          <a:p>
            <a:pPr marL="0" indent="0">
              <a:spcBef>
                <a:spcPts val="2400"/>
              </a:spcBef>
              <a:buSzTx/>
              <a:buNone/>
            </a:pPr>
            <a:r>
              <a:rPr sz="2800" dirty="0"/>
              <a:t>a class could be described by an array of the structure </a:t>
            </a:r>
            <a:r>
              <a:rPr sz="2800" dirty="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rPr>
              <a:t>student</a:t>
            </a:r>
            <a:r>
              <a:rPr sz="2800" dirty="0"/>
              <a:t>. The first student’s name would be addressed as </a:t>
            </a:r>
            <a:r>
              <a:rPr sz="2800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student(1).name</a:t>
            </a:r>
            <a:r>
              <a:rPr sz="2800" dirty="0"/>
              <a:t>, the second student’s city would be addressed as </a:t>
            </a:r>
            <a:r>
              <a:rPr sz="2800" dirty="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student(2).city</a:t>
            </a:r>
            <a:r>
              <a:rPr sz="2800" dirty="0"/>
              <a:t>, and so forth.</a:t>
            </a:r>
          </a:p>
        </p:txBody>
      </p:sp>
      <p:sp>
        <p:nvSpPr>
          <p:cNvPr id="21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11409" y="9197831"/>
            <a:ext cx="381043" cy="4541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tructure Array"/>
          <p:cNvSpPr txBox="1">
            <a:spLocks noGrp="1"/>
          </p:cNvSpPr>
          <p:nvPr>
            <p:ph type="title"/>
          </p:nvPr>
        </p:nvSpPr>
        <p:spPr>
          <a:xfrm>
            <a:off x="1270000" y="3510"/>
            <a:ext cx="10464800" cy="2540001"/>
          </a:xfrm>
          <a:prstGeom prst="rect">
            <a:avLst/>
          </a:prstGeom>
        </p:spPr>
        <p:txBody>
          <a:bodyPr/>
          <a:lstStyle/>
          <a:p>
            <a:pPr lvl="1"/>
            <a:r>
              <a:t>Structure Array</a:t>
            </a:r>
          </a:p>
        </p:txBody>
      </p:sp>
      <p:sp>
        <p:nvSpPr>
          <p:cNvPr id="21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16208" y="9197831"/>
            <a:ext cx="371444" cy="4541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graphicFrame>
        <p:nvGraphicFramePr>
          <p:cNvPr id="219" name="Table"/>
          <p:cNvGraphicFramePr/>
          <p:nvPr>
            <p:extLst>
              <p:ext uri="{D42A27DB-BD31-4B8C-83A1-F6EECF244321}">
                <p14:modId xmlns:p14="http://schemas.microsoft.com/office/powerpoint/2010/main" val="2333465890"/>
              </p:ext>
            </p:extLst>
          </p:nvPr>
        </p:nvGraphicFramePr>
        <p:xfrm>
          <a:off x="419441" y="2035454"/>
          <a:ext cx="12165917" cy="720668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178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87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166"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fieldnames(var)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T w="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Return a list of field names in a cell array of strings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8119"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getfield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highlight>
                            <a:srgbClr val="FFFF00"/>
                          </a:highlight>
                        </a:rPr>
                        <a:t>Get current value from a field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8119"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rmfield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highlight>
                            <a:srgbClr val="FFFF00"/>
                          </a:highlight>
                        </a:rPr>
                        <a:t>Remove a field from a structure array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8119"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setfield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Set new value into a field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1166"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struct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Pre-define a structure array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tructure Arrays"/>
          <p:cNvSpPr txBox="1">
            <a:spLocks noGrp="1"/>
          </p:cNvSpPr>
          <p:nvPr>
            <p:ph type="title"/>
          </p:nvPr>
        </p:nvSpPr>
        <p:spPr>
          <a:xfrm>
            <a:off x="1270000" y="3510"/>
            <a:ext cx="10464800" cy="2540001"/>
          </a:xfrm>
          <a:prstGeom prst="rect">
            <a:avLst/>
          </a:prstGeom>
        </p:spPr>
        <p:txBody>
          <a:bodyPr/>
          <a:lstStyle/>
          <a:p>
            <a:pPr lvl="1"/>
            <a:r>
              <a:t>Structure Arrays</a:t>
            </a:r>
          </a:p>
        </p:txBody>
      </p:sp>
      <p:sp>
        <p:nvSpPr>
          <p:cNvPr id="22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01936" y="9197831"/>
            <a:ext cx="399988" cy="4541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23" name="Structure arrays can be created in two ways :…"/>
          <p:cNvSpPr txBox="1">
            <a:spLocks noGrp="1"/>
          </p:cNvSpPr>
          <p:nvPr>
            <p:ph type="body" sz="quarter" idx="1"/>
          </p:nvPr>
        </p:nvSpPr>
        <p:spPr>
          <a:xfrm>
            <a:off x="1270000" y="2032794"/>
            <a:ext cx="10464800" cy="178434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Structure arrays can be created in two ways :</a:t>
            </a:r>
          </a:p>
          <a:p>
            <a:pPr marL="501650" indent="-120650">
              <a:buClr>
                <a:srgbClr val="FFFFFF"/>
              </a:buClr>
              <a:buSzPct val="120000"/>
              <a:buBlip>
                <a:blip r:embed="rId2"/>
              </a:buBlip>
            </a:pPr>
            <a:r>
              <a:rPr sz="800" baseline="31250"/>
              <a:t> </a:t>
            </a:r>
            <a:r>
              <a:t>A field at a time, using assignment statements</a:t>
            </a:r>
          </a:p>
          <a:p>
            <a:pPr marL="501650" indent="-120650">
              <a:buClr>
                <a:srgbClr val="FFFFFF"/>
              </a:buClr>
              <a:buSzPct val="120000"/>
              <a:buBlip>
                <a:blip r:embed="rId2"/>
              </a:buBlip>
            </a:pPr>
            <a:r>
              <a:rPr sz="800" baseline="31250"/>
              <a:t> </a:t>
            </a:r>
            <a:r>
              <a:t>All at once, using the </a:t>
            </a:r>
            <a:r>
              <a:rPr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rPr>
              <a:t>struct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t>function</a:t>
            </a:r>
          </a:p>
        </p:txBody>
      </p:sp>
      <p:grpSp>
        <p:nvGrpSpPr>
          <p:cNvPr id="226" name="Command Window…"/>
          <p:cNvGrpSpPr/>
          <p:nvPr/>
        </p:nvGrpSpPr>
        <p:grpSpPr>
          <a:xfrm>
            <a:off x="1579108" y="3868831"/>
            <a:ext cx="9846584" cy="5277307"/>
            <a:chOff x="0" y="0"/>
            <a:chExt cx="9846582" cy="5277306"/>
          </a:xfrm>
        </p:grpSpPr>
        <p:sp>
          <p:nvSpPr>
            <p:cNvPr id="225" name="Command Window…"/>
            <p:cNvSpPr txBox="1"/>
            <p:nvPr/>
          </p:nvSpPr>
          <p:spPr>
            <a:xfrm>
              <a:off x="38100" y="38100"/>
              <a:ext cx="9770383" cy="52011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Command Window</a:t>
              </a:r>
            </a:p>
            <a:p>
              <a:pPr algn="l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&gt;&gt; student.name = </a:t>
              </a:r>
              <a:r>
                <a:rPr>
                  <a:solidFill>
                    <a:srgbClr val="B245F3"/>
                  </a:solidFill>
                </a:rPr>
                <a:t>'Shubh Patel'</a:t>
              </a:r>
              <a:r>
                <a:t>;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&gt;&gt; student.addr1 = </a:t>
              </a:r>
              <a:r>
                <a:rPr>
                  <a:solidFill>
                    <a:srgbClr val="B245F3"/>
                  </a:solidFill>
                </a:rPr>
                <a:t>'B/G-1 Pushpraj-2'</a:t>
              </a:r>
              <a:r>
                <a:t>;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&gt;&gt; student.city = </a:t>
              </a:r>
              <a:r>
                <a:rPr>
                  <a:solidFill>
                    <a:srgbClr val="B245F3"/>
                  </a:solidFill>
                </a:rPr>
                <a:t>'Ahmedabad'</a:t>
              </a:r>
              <a:r>
                <a:t>;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&gt;&gt; student.state = </a:t>
              </a:r>
              <a:r>
                <a:rPr>
                  <a:solidFill>
                    <a:srgbClr val="B245F3"/>
                  </a:solidFill>
                </a:rPr>
                <a:t>'Gujarat'</a:t>
              </a:r>
              <a:r>
                <a:t>;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&gt;&gt; student.zip = </a:t>
              </a:r>
              <a:r>
                <a:rPr>
                  <a:solidFill>
                    <a:srgbClr val="B245F3"/>
                  </a:solidFill>
                </a:rPr>
                <a:t>'380061'</a:t>
              </a:r>
              <a:r>
                <a:t>;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&gt;&gt; student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student = 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</a:t>
              </a:r>
              <a:r>
                <a:rPr b="1" u="sng">
                  <a:solidFill>
                    <a:srgbClr val="0433FF"/>
                  </a:solidFill>
                </a:rPr>
                <a:t>struct</a:t>
              </a:r>
              <a:r>
                <a:t> with fields: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name: 'Shubh Patel'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addr1: 'B/G-1 Pushpraj-2'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city: 'Ahmedabad'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state: 'Gujarat'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zip: '380061'</a:t>
              </a:r>
            </a:p>
          </p:txBody>
        </p:sp>
        <p:pic>
          <p:nvPicPr>
            <p:cNvPr id="224" name="Command Window… Command Window&gt;&gt; student.name = 'Shubh Patel';&gt;&gt; student.addr1 = 'B/G-1 Pushpraj-2';&gt;&gt; student.city = 'Ahmedabad';&gt;&gt; student.state = 'Gujarat';&gt;&gt; student.zip = '380061';&gt;&gt; studentstudent =   struct with fields:     name: 'Shubh Patel'    " descr="Command Window… Command Window&gt;&gt; student.name = 'Shubh Patel';&gt;&gt; student.addr1 = 'B/G-1 Pushpraj-2';&gt;&gt; student.city = 'Ahmedabad';&gt;&gt; student.state = 'Gujarat';&gt;&gt; student.zip = '380061';&gt;&gt; studentstudent =   struct with fields:     name: 'Shubh Patel'    addr1: 'B/G-1 Pushpraj-2'     city: 'Ahmedabad'    state: 'Gujarat'      zip: '380061'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846583" cy="527730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tructure Arrays"/>
          <p:cNvSpPr txBox="1">
            <a:spLocks noGrp="1"/>
          </p:cNvSpPr>
          <p:nvPr>
            <p:ph type="title"/>
          </p:nvPr>
        </p:nvSpPr>
        <p:spPr>
          <a:xfrm>
            <a:off x="1270000" y="3510"/>
            <a:ext cx="10464800" cy="2540001"/>
          </a:xfrm>
          <a:prstGeom prst="rect">
            <a:avLst/>
          </a:prstGeom>
        </p:spPr>
        <p:txBody>
          <a:bodyPr/>
          <a:lstStyle/>
          <a:p>
            <a:pPr lvl="1"/>
            <a:r>
              <a:t>Structure Arrays</a:t>
            </a:r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278697" y="9197831"/>
            <a:ext cx="446466" cy="4541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grpSp>
        <p:nvGrpSpPr>
          <p:cNvPr id="253" name="Group"/>
          <p:cNvGrpSpPr/>
          <p:nvPr/>
        </p:nvGrpSpPr>
        <p:grpSpPr>
          <a:xfrm>
            <a:off x="3670300" y="2176462"/>
            <a:ext cx="5652941" cy="6924676"/>
            <a:chOff x="25400" y="25400"/>
            <a:chExt cx="5652940" cy="6924675"/>
          </a:xfrm>
        </p:grpSpPr>
        <p:graphicFrame>
          <p:nvGraphicFramePr>
            <p:cNvPr id="230" name="Table"/>
            <p:cNvGraphicFramePr/>
            <p:nvPr/>
          </p:nvGraphicFramePr>
          <p:xfrm>
            <a:off x="25400" y="25400"/>
            <a:ext cx="1905000" cy="95250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1905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295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600">
                            <a:solidFill>
                              <a:srgbClr val="FFFFFF"/>
                            </a:solidFill>
                            <a:effectLst>
                              <a:outerShdw blurRad="63500" dist="3302" dir="5400000" rotWithShape="0">
                                <a:srgbClr val="000000">
                                  <a:alpha val="40000"/>
                                </a:srgbClr>
                              </a:outerShdw>
                            </a:effectLst>
                            <a:latin typeface="Courier"/>
                            <a:ea typeface="Courier"/>
                            <a:cs typeface="Courier"/>
                            <a:sym typeface="Courier"/>
                          </a:rPr>
                          <a:t>student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FFFFFF"/>
                        </a:solidFill>
                        <a:miter lim="400000"/>
                      </a:lnL>
                      <a:lnR w="25400">
                        <a:solidFill>
                          <a:srgbClr val="FFFFFF"/>
                        </a:solidFill>
                        <a:miter lim="400000"/>
                      </a:lnR>
                      <a:lnT w="25400">
                        <a:solidFill>
                          <a:srgbClr val="FFFFFF"/>
                        </a:solidFill>
                        <a:miter lim="400000"/>
                      </a:lnT>
                      <a:lnB w="254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231" name="Table"/>
            <p:cNvGraphicFramePr/>
            <p:nvPr/>
          </p:nvGraphicFramePr>
          <p:xfrm>
            <a:off x="3111499" y="1222375"/>
            <a:ext cx="2554141" cy="95250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55414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295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600">
                            <a:solidFill>
                              <a:srgbClr val="FFFFFF"/>
                            </a:solidFill>
                            <a:effectLst>
                              <a:outerShdw blurRad="63500" dist="3302" dir="5400000" rotWithShape="0">
                                <a:srgbClr val="000000">
                                  <a:alpha val="40000"/>
                                </a:srgbClr>
                              </a:outerShdw>
                            </a:effectLst>
                            <a:latin typeface="Courier"/>
                            <a:ea typeface="Courier"/>
                            <a:cs typeface="Courier"/>
                            <a:sym typeface="Courier"/>
                          </a:rPr>
                          <a:t>Shubh Patel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FFFFFF"/>
                        </a:solidFill>
                        <a:miter lim="400000"/>
                      </a:lnL>
                      <a:lnR w="25400">
                        <a:solidFill>
                          <a:srgbClr val="FFFFFF"/>
                        </a:solidFill>
                        <a:miter lim="400000"/>
                      </a:lnR>
                      <a:lnT w="25400">
                        <a:solidFill>
                          <a:srgbClr val="FFFFFF"/>
                        </a:solidFill>
                        <a:miter lim="400000"/>
                      </a:lnT>
                      <a:lnB w="254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232" name="Table"/>
            <p:cNvGraphicFramePr/>
            <p:nvPr/>
          </p:nvGraphicFramePr>
          <p:xfrm>
            <a:off x="3111499" y="2425700"/>
            <a:ext cx="2554141" cy="95250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55414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295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600">
                            <a:solidFill>
                              <a:srgbClr val="FFFFFF"/>
                            </a:solidFill>
                            <a:effectLst>
                              <a:outerShdw blurRad="63500" dist="3302" dir="5400000" rotWithShape="0">
                                <a:srgbClr val="000000">
                                  <a:alpha val="40000"/>
                                </a:srgbClr>
                              </a:outerShdw>
                            </a:effectLst>
                            <a:latin typeface="Courier"/>
                            <a:ea typeface="Courier"/>
                            <a:cs typeface="Courier"/>
                            <a:sym typeface="Courier"/>
                          </a:rPr>
                          <a:t>B/G-1 Pushpraj-2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FFFFFF"/>
                        </a:solidFill>
                        <a:miter lim="400000"/>
                      </a:lnL>
                      <a:lnR w="25400">
                        <a:solidFill>
                          <a:srgbClr val="FFFFFF"/>
                        </a:solidFill>
                        <a:miter lim="400000"/>
                      </a:lnR>
                      <a:lnT w="25400">
                        <a:solidFill>
                          <a:srgbClr val="FFFFFF"/>
                        </a:solidFill>
                        <a:miter lim="400000"/>
                      </a:lnT>
                      <a:lnB w="254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233" name="Table"/>
            <p:cNvGraphicFramePr/>
            <p:nvPr/>
          </p:nvGraphicFramePr>
          <p:xfrm>
            <a:off x="3111499" y="3622675"/>
            <a:ext cx="2554141" cy="95250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55414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295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600">
                            <a:solidFill>
                              <a:srgbClr val="FFFFFF"/>
                            </a:solidFill>
                            <a:effectLst>
                              <a:outerShdw blurRad="63500" dist="3302" dir="5400000" rotWithShape="0">
                                <a:srgbClr val="000000">
                                  <a:alpha val="40000"/>
                                </a:srgbClr>
                              </a:outerShdw>
                            </a:effectLst>
                            <a:latin typeface="Courier"/>
                            <a:ea typeface="Courier"/>
                            <a:cs typeface="Courier"/>
                            <a:sym typeface="Courier"/>
                          </a:rPr>
                          <a:t>Ahmedabad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FFFFFF"/>
                        </a:solidFill>
                        <a:miter lim="400000"/>
                      </a:lnL>
                      <a:lnR w="25400">
                        <a:solidFill>
                          <a:srgbClr val="FFFFFF"/>
                        </a:solidFill>
                        <a:miter lim="400000"/>
                      </a:lnR>
                      <a:lnT w="25400">
                        <a:solidFill>
                          <a:srgbClr val="FFFFFF"/>
                        </a:solidFill>
                        <a:miter lim="400000"/>
                      </a:lnT>
                      <a:lnB w="254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234" name="Table"/>
            <p:cNvGraphicFramePr/>
            <p:nvPr/>
          </p:nvGraphicFramePr>
          <p:xfrm>
            <a:off x="3111499" y="4813300"/>
            <a:ext cx="2566841" cy="95250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56684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295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600">
                            <a:solidFill>
                              <a:srgbClr val="FFFFFF"/>
                            </a:solidFill>
                            <a:effectLst>
                              <a:outerShdw blurRad="63500" dist="3302" dir="5400000" rotWithShape="0">
                                <a:srgbClr val="000000">
                                  <a:alpha val="40000"/>
                                </a:srgbClr>
                              </a:outerShdw>
                            </a:effectLst>
                            <a:latin typeface="Courier"/>
                            <a:ea typeface="Courier"/>
                            <a:cs typeface="Courier"/>
                            <a:sym typeface="Courier"/>
                          </a:rPr>
                          <a:t>Gujarat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FFFFFF"/>
                        </a:solidFill>
                        <a:miter lim="400000"/>
                      </a:lnL>
                      <a:lnR w="25400">
                        <a:solidFill>
                          <a:srgbClr val="FFFFFF"/>
                        </a:solidFill>
                        <a:miter lim="400000"/>
                      </a:lnR>
                      <a:lnT w="25400">
                        <a:solidFill>
                          <a:srgbClr val="FFFFFF"/>
                        </a:solidFill>
                        <a:miter lim="400000"/>
                      </a:lnT>
                      <a:lnB w="254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235" name="Table"/>
            <p:cNvGraphicFramePr/>
            <p:nvPr/>
          </p:nvGraphicFramePr>
          <p:xfrm>
            <a:off x="3111499" y="5997575"/>
            <a:ext cx="2554141" cy="95250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255414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295400" algn="l"/>
                          </a:tabLst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600">
                            <a:solidFill>
                              <a:srgbClr val="FFFFFF"/>
                            </a:solidFill>
                            <a:effectLst>
                              <a:outerShdw blurRad="63500" dist="3302" dir="5400000" rotWithShape="0">
                                <a:srgbClr val="000000">
                                  <a:alpha val="40000"/>
                                </a:srgbClr>
                              </a:outerShdw>
                            </a:effectLst>
                            <a:latin typeface="Courier"/>
                            <a:ea typeface="Courier"/>
                            <a:cs typeface="Courier"/>
                            <a:sym typeface="Courier"/>
                          </a:rPr>
                          <a:t>380061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FFFFFF"/>
                        </a:solidFill>
                        <a:miter lim="400000"/>
                      </a:lnL>
                      <a:lnR w="25400">
                        <a:solidFill>
                          <a:srgbClr val="FFFFFF"/>
                        </a:solidFill>
                        <a:miter lim="400000"/>
                      </a:lnR>
                      <a:lnT w="25400">
                        <a:solidFill>
                          <a:srgbClr val="FFFFFF"/>
                        </a:solidFill>
                        <a:miter lim="400000"/>
                      </a:lnT>
                      <a:lnB w="254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pic>
          <p:nvPicPr>
            <p:cNvPr id="236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1829786" y="3671784"/>
              <a:ext cx="5615372" cy="88901"/>
            </a:xfrm>
            <a:prstGeom prst="rect">
              <a:avLst/>
            </a:prstGeom>
            <a:effectLst/>
          </p:spPr>
        </p:pic>
        <p:pic>
          <p:nvPicPr>
            <p:cNvPr id="238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3394" y="1502440"/>
              <a:ext cx="2256170" cy="405070"/>
            </a:xfrm>
            <a:prstGeom prst="rect">
              <a:avLst/>
            </a:prstGeom>
            <a:effectLst/>
          </p:spPr>
        </p:pic>
        <p:pic>
          <p:nvPicPr>
            <p:cNvPr id="240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3395" y="2699415"/>
              <a:ext cx="2256169" cy="405070"/>
            </a:xfrm>
            <a:prstGeom prst="rect">
              <a:avLst/>
            </a:prstGeom>
            <a:effectLst/>
          </p:spPr>
        </p:pic>
        <p:pic>
          <p:nvPicPr>
            <p:cNvPr id="242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3395" y="3896390"/>
              <a:ext cx="2256169" cy="405070"/>
            </a:xfrm>
            <a:prstGeom prst="rect">
              <a:avLst/>
            </a:prstGeom>
            <a:effectLst/>
          </p:spPr>
        </p:pic>
        <p:pic>
          <p:nvPicPr>
            <p:cNvPr id="244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3394" y="5087015"/>
              <a:ext cx="2256170" cy="405070"/>
            </a:xfrm>
            <a:prstGeom prst="rect">
              <a:avLst/>
            </a:prstGeom>
            <a:effectLst/>
          </p:spPr>
        </p:pic>
        <p:pic>
          <p:nvPicPr>
            <p:cNvPr id="246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3394" y="6271290"/>
              <a:ext cx="2256170" cy="405070"/>
            </a:xfrm>
            <a:prstGeom prst="rect">
              <a:avLst/>
            </a:prstGeom>
            <a:effectLst/>
          </p:spPr>
        </p:pic>
        <p:sp>
          <p:nvSpPr>
            <p:cNvPr id="248" name="name"/>
            <p:cNvSpPr txBox="1"/>
            <p:nvPr/>
          </p:nvSpPr>
          <p:spPr>
            <a:xfrm>
              <a:off x="1591566" y="1201039"/>
              <a:ext cx="811215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r>
                <a:t>name</a:t>
              </a:r>
            </a:p>
          </p:txBody>
        </p:sp>
        <p:sp>
          <p:nvSpPr>
            <p:cNvPr id="249" name="addr1"/>
            <p:cNvSpPr txBox="1"/>
            <p:nvPr/>
          </p:nvSpPr>
          <p:spPr>
            <a:xfrm>
              <a:off x="1554308" y="2397917"/>
              <a:ext cx="885731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r>
                <a:t>addr1</a:t>
              </a:r>
            </a:p>
          </p:txBody>
        </p:sp>
        <p:sp>
          <p:nvSpPr>
            <p:cNvPr id="250" name="city"/>
            <p:cNvSpPr txBox="1"/>
            <p:nvPr/>
          </p:nvSpPr>
          <p:spPr>
            <a:xfrm>
              <a:off x="1700056" y="3594794"/>
              <a:ext cx="594235" cy="4541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r>
                <a:t>city</a:t>
              </a:r>
            </a:p>
          </p:txBody>
        </p:sp>
        <p:sp>
          <p:nvSpPr>
            <p:cNvPr id="251" name="state"/>
            <p:cNvSpPr txBox="1"/>
            <p:nvPr/>
          </p:nvSpPr>
          <p:spPr>
            <a:xfrm>
              <a:off x="1634887" y="4800600"/>
              <a:ext cx="724574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r>
                <a:t>state</a:t>
              </a:r>
            </a:p>
          </p:txBody>
        </p:sp>
        <p:sp>
          <p:nvSpPr>
            <p:cNvPr id="252" name="zip"/>
            <p:cNvSpPr txBox="1"/>
            <p:nvPr/>
          </p:nvSpPr>
          <p:spPr>
            <a:xfrm>
              <a:off x="1752723" y="5984875"/>
              <a:ext cx="488902" cy="454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r>
                <a:t>zip</a:t>
              </a:r>
            </a:p>
          </p:txBody>
        </p: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ommand Window…"/>
          <p:cNvSpPr txBox="1">
            <a:spLocks noGrp="1"/>
          </p:cNvSpPr>
          <p:nvPr>
            <p:ph type="body" idx="1"/>
          </p:nvPr>
        </p:nvSpPr>
        <p:spPr>
          <a:xfrm>
            <a:off x="240995" y="266461"/>
            <a:ext cx="12522810" cy="9220678"/>
          </a:xfrm>
          <a:prstGeom prst="rect">
            <a:avLst/>
          </a:prstGeom>
          <a:solidFill>
            <a:srgbClr val="FFFFFF"/>
          </a:solidFill>
          <a:ln w="9525">
            <a:round/>
          </a:ln>
        </p:spPr>
        <p:txBody>
          <a:bodyPr anchor="t"/>
          <a:lstStyle/>
          <a:p>
            <a:pPr marL="0" indent="0" defTabSz="452627">
              <a:spcBef>
                <a:spcPts val="0"/>
              </a:spcBef>
              <a:buSzTx/>
              <a:buNone/>
              <a:defRPr sz="1782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Command Window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&gt;&gt; student(2).name = </a:t>
            </a:r>
            <a:r>
              <a:rPr dirty="0">
                <a:solidFill>
                  <a:srgbClr val="B245F3"/>
                </a:solidFill>
              </a:rPr>
              <a:t>'Poojan Patel'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student = 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1×2 </a:t>
            </a:r>
            <a:r>
              <a:rPr b="1" u="sng" dirty="0">
                <a:solidFill>
                  <a:srgbClr val="0433FF"/>
                </a:solidFill>
              </a:rPr>
              <a:t>struct</a:t>
            </a:r>
            <a:r>
              <a:rPr dirty="0"/>
              <a:t> array with fields: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name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addr1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city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state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zip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&gt;&gt; student(1)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ans</a:t>
            </a:r>
            <a:r>
              <a:rPr dirty="0"/>
              <a:t> = 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b="1" u="sng" dirty="0">
                <a:solidFill>
                  <a:srgbClr val="0433FF"/>
                </a:solidFill>
              </a:rPr>
              <a:t>struct</a:t>
            </a:r>
            <a:r>
              <a:rPr dirty="0"/>
              <a:t> with fields: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name: '</a:t>
            </a:r>
            <a:r>
              <a:rPr dirty="0" err="1"/>
              <a:t>Shubh</a:t>
            </a:r>
            <a:r>
              <a:rPr dirty="0"/>
              <a:t> Patel'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addr1: 'B/G-1 Pushpraj-2'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city: 'Ahmedabad'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state: 'Gujarat'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zip: '380061'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&gt;&gt; student(2)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ans</a:t>
            </a:r>
            <a:r>
              <a:rPr dirty="0"/>
              <a:t> = 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b="1" u="sng" dirty="0">
                <a:solidFill>
                  <a:srgbClr val="0433FF"/>
                </a:solidFill>
              </a:rPr>
              <a:t>struct</a:t>
            </a:r>
            <a:r>
              <a:rPr dirty="0"/>
              <a:t> with fields: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name: 'Poojan Patel'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addr1: []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city: []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state: []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zip: []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&gt;&gt; teacher(10) = struct(</a:t>
            </a:r>
            <a:r>
              <a:rPr dirty="0">
                <a:solidFill>
                  <a:srgbClr val="B245F3"/>
                </a:solidFill>
              </a:rPr>
              <a:t>'name'</a:t>
            </a:r>
            <a:r>
              <a:rPr dirty="0"/>
              <a:t>,[],</a:t>
            </a:r>
            <a:r>
              <a:rPr dirty="0">
                <a:solidFill>
                  <a:srgbClr val="B245F3"/>
                </a:solidFill>
              </a:rPr>
              <a:t>'addr1'</a:t>
            </a:r>
            <a:r>
              <a:rPr dirty="0"/>
              <a:t>,[],</a:t>
            </a:r>
            <a:r>
              <a:rPr dirty="0">
                <a:solidFill>
                  <a:srgbClr val="B245F3"/>
                </a:solidFill>
              </a:rPr>
              <a:t>'city'</a:t>
            </a:r>
            <a:r>
              <a:rPr dirty="0"/>
              <a:t>,[],</a:t>
            </a:r>
            <a:r>
              <a:rPr dirty="0">
                <a:solidFill>
                  <a:srgbClr val="B245F3"/>
                </a:solidFill>
              </a:rPr>
              <a:t>'state'</a:t>
            </a:r>
            <a:r>
              <a:rPr dirty="0"/>
              <a:t>,[],</a:t>
            </a:r>
            <a:r>
              <a:rPr dirty="0">
                <a:solidFill>
                  <a:srgbClr val="B245F3"/>
                </a:solidFill>
              </a:rPr>
              <a:t>'zip'</a:t>
            </a:r>
            <a:r>
              <a:rPr dirty="0"/>
              <a:t>,[])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teacher = 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1×10 </a:t>
            </a:r>
            <a:r>
              <a:rPr b="1" u="sng" dirty="0">
                <a:solidFill>
                  <a:srgbClr val="0433FF"/>
                </a:solidFill>
              </a:rPr>
              <a:t>struct</a:t>
            </a:r>
            <a:r>
              <a:rPr dirty="0"/>
              <a:t> array with fields: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name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addr1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city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state</a:t>
            </a:r>
          </a:p>
          <a:p>
            <a:pPr marL="0" indent="0" defTabSz="452627">
              <a:spcBef>
                <a:spcPts val="0"/>
              </a:spcBef>
              <a:buSzTx/>
              <a:buNone/>
              <a:defRPr sz="1584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zip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ommand Window…"/>
          <p:cNvSpPr txBox="1">
            <a:spLocks noGrp="1"/>
          </p:cNvSpPr>
          <p:nvPr>
            <p:ph type="body" idx="1"/>
          </p:nvPr>
        </p:nvSpPr>
        <p:spPr>
          <a:xfrm>
            <a:off x="240995" y="266461"/>
            <a:ext cx="12522810" cy="9220678"/>
          </a:xfrm>
          <a:prstGeom prst="rect">
            <a:avLst/>
          </a:prstGeom>
          <a:solidFill>
            <a:srgbClr val="FFFFFF"/>
          </a:solidFill>
          <a:ln w="9525">
            <a:round/>
          </a:ln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Command Window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 Adding fields to Structures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</a:t>
            </a:r>
            <a:r>
              <a:t> %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student(2).exams = [90 82 88]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student = 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1×2 </a:t>
            </a:r>
            <a:r>
              <a:rPr b="1" u="sng">
                <a:solidFill>
                  <a:srgbClr val="0433FF"/>
                </a:solidFill>
              </a:rPr>
              <a:t>struct</a:t>
            </a:r>
            <a:r>
              <a:t> array with fields: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name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addr1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city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state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zip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exams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student(1)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ans = 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 u="sng">
                <a:solidFill>
                  <a:srgbClr val="0433FF"/>
                </a:solidFill>
              </a:rPr>
              <a:t>struct</a:t>
            </a:r>
            <a:r>
              <a:t> with fields: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name: 'Shubh Patel'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addr1: 'B/G-1 Pushpraj-2'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city: 'Ahmedabad'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state: 'Gujarat'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zip: '380061'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exams: []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student(2)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ans = 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 u="sng">
                <a:solidFill>
                  <a:srgbClr val="0433FF"/>
                </a:solidFill>
              </a:rPr>
              <a:t>struct</a:t>
            </a:r>
            <a:r>
              <a:t> with fields: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name: 'Poojan Patel'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addr1: []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city: []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state: []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zip: []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exams: [90 82 88]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ommand Window…"/>
          <p:cNvSpPr txBox="1">
            <a:spLocks noGrp="1"/>
          </p:cNvSpPr>
          <p:nvPr>
            <p:ph type="body" idx="1"/>
          </p:nvPr>
        </p:nvSpPr>
        <p:spPr>
          <a:xfrm>
            <a:off x="240995" y="266461"/>
            <a:ext cx="12522810" cy="9220678"/>
          </a:xfrm>
          <a:prstGeom prst="rect">
            <a:avLst/>
          </a:prstGeom>
          <a:solidFill>
            <a:srgbClr val="FFFFFF"/>
          </a:solidFill>
          <a:ln w="9525">
            <a:round/>
          </a:ln>
        </p:spPr>
        <p:txBody>
          <a:bodyPr anchor="t"/>
          <a:lstStyle/>
          <a:p>
            <a:pPr marL="0" indent="0" defTabSz="434340">
              <a:spcBef>
                <a:spcPts val="0"/>
              </a:spcBef>
              <a:buSzTx/>
              <a:buNone/>
              <a:defRPr sz="171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Command Window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 Removing Fields from Structures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</a:t>
            </a:r>
            <a:r>
              <a:t> %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student2 = rmfield(student,'zip')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student2 = 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1×2 </a:t>
            </a:r>
            <a:r>
              <a:rPr b="1" u="sng">
                <a:solidFill>
                  <a:srgbClr val="0433FF"/>
                </a:solidFill>
              </a:rPr>
              <a:t>struct</a:t>
            </a:r>
            <a:r>
              <a:t> array with fields: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name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addr1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city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state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exams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 Using Data in Structure Arrays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</a:t>
            </a:r>
            <a:r>
              <a:t> %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student(1).name = </a:t>
            </a:r>
            <a:r>
              <a:rPr>
                <a:solidFill>
                  <a:srgbClr val="B245F3"/>
                </a:solidFill>
              </a:rPr>
              <a:t>'Shubh Patel'</a:t>
            </a:r>
            <a:r>
              <a:t>;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student(1).addr1 = </a:t>
            </a:r>
            <a:r>
              <a:rPr>
                <a:solidFill>
                  <a:srgbClr val="B245F3"/>
                </a:solidFill>
              </a:rPr>
              <a:t>'Ghatlodia'</a:t>
            </a:r>
            <a:r>
              <a:t>;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student(1).city = </a:t>
            </a:r>
            <a:r>
              <a:rPr>
                <a:solidFill>
                  <a:srgbClr val="B245F3"/>
                </a:solidFill>
              </a:rPr>
              <a:t>'Ahmedabad'</a:t>
            </a:r>
            <a:r>
              <a:t>;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student(1).state = </a:t>
            </a:r>
            <a:r>
              <a:rPr>
                <a:solidFill>
                  <a:srgbClr val="B245F3"/>
                </a:solidFill>
              </a:rPr>
              <a:t>'Gujarat'</a:t>
            </a:r>
            <a:r>
              <a:t>;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student(1).zip = </a:t>
            </a:r>
            <a:r>
              <a:rPr>
                <a:solidFill>
                  <a:srgbClr val="B245F3"/>
                </a:solidFill>
              </a:rPr>
              <a:t>'380061'</a:t>
            </a:r>
            <a:r>
              <a:t>;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student(1).grade = [80 95 84]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student = 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 b="1" u="sng">
                <a:solidFill>
                  <a:srgbClr val="0433FF"/>
                </a:solidFill>
              </a:rPr>
              <a:t>struct</a:t>
            </a:r>
            <a:r>
              <a:rPr>
                <a:solidFill>
                  <a:srgbClr val="000000"/>
                </a:solidFill>
              </a:rPr>
              <a:t> with fields: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000000"/>
              </a:solidFill>
            </a:endParaRP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name: 'Shubh Patel'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addr1: 'Ghatlodia'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city: 'Ahmedabad'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state: 'Gujarat'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zip: '380061'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grade: [80 95 84]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student(2).name = </a:t>
            </a:r>
            <a:r>
              <a:rPr>
                <a:solidFill>
                  <a:srgbClr val="B245F3"/>
                </a:solidFill>
              </a:rPr>
              <a:t>'Poojan Patel'</a:t>
            </a:r>
            <a:r>
              <a:t>;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student(2).addr1 = </a:t>
            </a:r>
            <a:r>
              <a:rPr>
                <a:solidFill>
                  <a:srgbClr val="B245F3"/>
                </a:solidFill>
              </a:rPr>
              <a:t>'Maninagar'</a:t>
            </a:r>
            <a:r>
              <a:t>;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student(2).city = </a:t>
            </a:r>
            <a:r>
              <a:rPr>
                <a:solidFill>
                  <a:srgbClr val="B245F3"/>
                </a:solidFill>
              </a:rPr>
              <a:t>'Ahmedabad'</a:t>
            </a:r>
            <a:r>
              <a:t>;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student(2).state = </a:t>
            </a:r>
            <a:r>
              <a:rPr>
                <a:solidFill>
                  <a:srgbClr val="B245F3"/>
                </a:solidFill>
              </a:rPr>
              <a:t>'Gujarat'</a:t>
            </a:r>
            <a:r>
              <a:t>;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student(2).zip = </a:t>
            </a:r>
            <a:r>
              <a:rPr>
                <a:solidFill>
                  <a:srgbClr val="B245F3"/>
                </a:solidFill>
              </a:rPr>
              <a:t>'380008'</a:t>
            </a:r>
            <a:r>
              <a:t>;</a:t>
            </a:r>
          </a:p>
          <a:p>
            <a:pPr marL="0" indent="0" defTabSz="434340">
              <a:spcBef>
                <a:spcPts val="0"/>
              </a:spcBef>
              <a:buSzTx/>
              <a:buNone/>
              <a:defRPr sz="152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student(2).grade = [90 82 88]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ommand Window…"/>
          <p:cNvSpPr txBox="1">
            <a:spLocks noGrp="1"/>
          </p:cNvSpPr>
          <p:nvPr>
            <p:ph type="body" idx="1"/>
          </p:nvPr>
        </p:nvSpPr>
        <p:spPr>
          <a:xfrm>
            <a:off x="240995" y="266461"/>
            <a:ext cx="12522810" cy="9220678"/>
          </a:xfrm>
          <a:prstGeom prst="rect">
            <a:avLst/>
          </a:prstGeom>
          <a:solidFill>
            <a:srgbClr val="FFFFFF"/>
          </a:solidFill>
          <a:ln w="9525">
            <a:round/>
          </a:ln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Command Window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student = 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1×2 </a:t>
            </a:r>
            <a:r>
              <a:rPr b="1" u="sng">
                <a:solidFill>
                  <a:srgbClr val="0433FF"/>
                </a:solidFill>
              </a:rPr>
              <a:t>struct</a:t>
            </a:r>
            <a:r>
              <a:rPr>
                <a:solidFill>
                  <a:srgbClr val="000000"/>
                </a:solidFill>
              </a:rPr>
              <a:t> array with fields: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name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addr1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city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state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zip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grade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student(3).name = </a:t>
            </a:r>
            <a:r>
              <a:rPr>
                <a:solidFill>
                  <a:srgbClr val="B245F3"/>
                </a:solidFill>
              </a:rPr>
              <a:t>'Het Patel’</a:t>
            </a:r>
            <a:r>
              <a:t>;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student(3).addr1 = </a:t>
            </a:r>
            <a:r>
              <a:rPr>
                <a:solidFill>
                  <a:srgbClr val="B245F3"/>
                </a:solidFill>
              </a:rPr>
              <a:t>'Kalol'</a:t>
            </a:r>
            <a:r>
              <a:t>;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student(3).city = </a:t>
            </a:r>
            <a:r>
              <a:rPr>
                <a:solidFill>
                  <a:srgbClr val="B245F3"/>
                </a:solidFill>
              </a:rPr>
              <a:t>'Ghandhinagar'</a:t>
            </a:r>
            <a:r>
              <a:t>;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student(3).state = </a:t>
            </a:r>
            <a:r>
              <a:rPr>
                <a:solidFill>
                  <a:srgbClr val="B245F3"/>
                </a:solidFill>
              </a:rPr>
              <a:t>'Gujarat'</a:t>
            </a:r>
            <a:r>
              <a:t>;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student(3).zip = </a:t>
            </a:r>
            <a:r>
              <a:rPr>
                <a:solidFill>
                  <a:srgbClr val="B245F3"/>
                </a:solidFill>
              </a:rPr>
              <a:t>'382721'</a:t>
            </a:r>
            <a:r>
              <a:t>;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student(3).grade = [64 84 81]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student = 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1×3 </a:t>
            </a:r>
            <a:r>
              <a:rPr b="1" u="sng">
                <a:solidFill>
                  <a:srgbClr val="0433FF"/>
                </a:solidFill>
              </a:rPr>
              <a:t>struct</a:t>
            </a:r>
            <a:r>
              <a:t> array with fields: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name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addr1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city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state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zip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grade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student(2).addr1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ans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'Maninagar'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student(3).grade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ans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64    84    81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mean(student(1).grade)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ans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86.333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tructure Arrays"/>
          <p:cNvSpPr txBox="1">
            <a:spLocks noGrp="1"/>
          </p:cNvSpPr>
          <p:nvPr>
            <p:ph type="title"/>
          </p:nvPr>
        </p:nvSpPr>
        <p:spPr>
          <a:xfrm>
            <a:off x="1270000" y="3510"/>
            <a:ext cx="10464800" cy="2540001"/>
          </a:xfrm>
          <a:prstGeom prst="rect">
            <a:avLst/>
          </a:prstGeom>
        </p:spPr>
        <p:txBody>
          <a:bodyPr/>
          <a:lstStyle/>
          <a:p>
            <a:pPr lvl="1"/>
            <a:r>
              <a:t>Structure Arrays</a:t>
            </a:r>
          </a:p>
        </p:txBody>
      </p:sp>
      <p:sp>
        <p:nvSpPr>
          <p:cNvPr id="26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11535" y="9197831"/>
            <a:ext cx="380791" cy="4541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grpSp>
        <p:nvGrpSpPr>
          <p:cNvPr id="361" name="Group"/>
          <p:cNvGrpSpPr/>
          <p:nvPr/>
        </p:nvGrpSpPr>
        <p:grpSpPr>
          <a:xfrm>
            <a:off x="538544" y="2040223"/>
            <a:ext cx="11930018" cy="7207111"/>
            <a:chOff x="25399" y="38099"/>
            <a:chExt cx="11930016" cy="7207109"/>
          </a:xfrm>
        </p:grpSpPr>
        <p:grpSp>
          <p:nvGrpSpPr>
            <p:cNvPr id="292" name="Group"/>
            <p:cNvGrpSpPr/>
            <p:nvPr/>
          </p:nvGrpSpPr>
          <p:grpSpPr>
            <a:xfrm>
              <a:off x="25399" y="1600155"/>
              <a:ext cx="4168524" cy="5645053"/>
              <a:chOff x="25400" y="25400"/>
              <a:chExt cx="4168522" cy="5645052"/>
            </a:xfrm>
          </p:grpSpPr>
          <p:pic>
            <p:nvPicPr>
              <p:cNvPr id="265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2570" y="5232576"/>
                <a:ext cx="1565708" cy="246565"/>
              </a:xfrm>
              <a:prstGeom prst="rect">
                <a:avLst/>
              </a:prstGeom>
              <a:effectLst/>
            </p:spPr>
          </p:pic>
          <p:graphicFrame>
            <p:nvGraphicFramePr>
              <p:cNvPr id="267" name="Table"/>
              <p:cNvGraphicFramePr/>
              <p:nvPr/>
            </p:nvGraphicFramePr>
            <p:xfrm>
              <a:off x="25400" y="25400"/>
              <a:ext cx="1771887" cy="623121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1771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2312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1295400" algn="l"/>
                            </a:tabLst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600">
                              <a:solidFill>
                                <a:srgbClr val="FFFFFF"/>
                              </a:solidFill>
                              <a:effectLst>
                                <a:outerShdw blurRad="63500" dist="3302" dir="54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ourier"/>
                              <a:ea typeface="Courier"/>
                              <a:cs typeface="Courier"/>
                              <a:sym typeface="Courier"/>
                            </a:rPr>
                            <a:t>student(1)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FFFFFF"/>
                          </a:solidFill>
                          <a:miter lim="400000"/>
                        </a:lnL>
                        <a:lnR w="25400">
                          <a:solidFill>
                            <a:srgbClr val="FFFFFF"/>
                          </a:solidFill>
                          <a:miter lim="400000"/>
                        </a:lnR>
                        <a:lnT w="25400">
                          <a:solidFill>
                            <a:srgbClr val="FFFFFF"/>
                          </a:solidFill>
                          <a:miter lim="400000"/>
                        </a:lnT>
                        <a:lnB w="25400">
                          <a:solidFill>
                            <a:srgbClr val="FFFFFF"/>
                          </a:solidFill>
                          <a:miter lim="400000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268" name="Table"/>
              <p:cNvGraphicFramePr/>
              <p:nvPr/>
            </p:nvGraphicFramePr>
            <p:xfrm>
              <a:off x="2405200" y="851363"/>
              <a:ext cx="1771887" cy="654089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1771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54089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1295400" algn="l"/>
                            </a:tabLst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400">
                              <a:solidFill>
                                <a:srgbClr val="FFFFFF"/>
                              </a:solidFill>
                              <a:effectLst>
                                <a:outerShdw blurRad="63500" dist="3302" dir="54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ourier"/>
                              <a:ea typeface="Courier"/>
                              <a:cs typeface="Courier"/>
                              <a:sym typeface="Courier"/>
                            </a:rPr>
                            <a:t>Shubh Patel</a:t>
                          </a: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269" name="Table"/>
              <p:cNvGraphicFramePr/>
              <p:nvPr/>
            </p:nvGraphicFramePr>
            <p:xfrm>
              <a:off x="2405200" y="1694778"/>
              <a:ext cx="1771887" cy="663223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1771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63223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1295400" algn="l"/>
                            </a:tabLst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400">
                              <a:solidFill>
                                <a:srgbClr val="FFFFFF"/>
                              </a:solidFill>
                              <a:effectLst>
                                <a:outerShdw blurRad="63500" dist="3302" dir="54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ourier"/>
                              <a:ea typeface="Courier"/>
                              <a:cs typeface="Courier"/>
                              <a:sym typeface="Courier"/>
                            </a:rPr>
                            <a:t>Ghatlodia</a:t>
                          </a: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270" name="Table"/>
              <p:cNvGraphicFramePr/>
              <p:nvPr/>
            </p:nvGraphicFramePr>
            <p:xfrm>
              <a:off x="2405200" y="2533743"/>
              <a:ext cx="1771887" cy="654089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1771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54089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1295400" algn="l"/>
                            </a:tabLst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400">
                              <a:solidFill>
                                <a:srgbClr val="FFFFFF"/>
                              </a:solidFill>
                              <a:effectLst>
                                <a:outerShdw blurRad="63500" dist="3302" dir="54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ourier"/>
                              <a:ea typeface="Courier"/>
                              <a:cs typeface="Courier"/>
                              <a:sym typeface="Courier"/>
                            </a:rPr>
                            <a:t>Ahmedabad</a:t>
                          </a: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271" name="Table"/>
              <p:cNvGraphicFramePr/>
              <p:nvPr/>
            </p:nvGraphicFramePr>
            <p:xfrm>
              <a:off x="2405200" y="3368256"/>
              <a:ext cx="1788722" cy="626687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178872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2668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1295400" algn="l"/>
                            </a:tabLst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400">
                              <a:solidFill>
                                <a:srgbClr val="FFFFFF"/>
                              </a:solidFill>
                              <a:effectLst>
                                <a:outerShdw blurRad="63500" dist="3302" dir="54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ourier"/>
                              <a:ea typeface="Courier"/>
                              <a:cs typeface="Courier"/>
                              <a:sym typeface="Courier"/>
                            </a:rPr>
                            <a:t>Gujarat</a:t>
                          </a: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272" name="Table"/>
              <p:cNvGraphicFramePr/>
              <p:nvPr/>
            </p:nvGraphicFramePr>
            <p:xfrm>
              <a:off x="2405200" y="4198318"/>
              <a:ext cx="1771887" cy="654089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1771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54089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1295400" algn="l"/>
                            </a:tabLst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400">
                              <a:solidFill>
                                <a:srgbClr val="FFFFFF"/>
                              </a:solidFill>
                              <a:effectLst>
                                <a:outerShdw blurRad="63500" dist="3302" dir="54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ourier"/>
                              <a:ea typeface="Courier"/>
                              <a:cs typeface="Courier"/>
                              <a:sym typeface="Courier"/>
                            </a:rPr>
                            <a:t>380061</a:t>
                          </a: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pic>
            <p:nvPicPr>
              <p:cNvPr id="273" name="Line Line" descr="Line Lin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4122">
                <a:off x="-1475994" y="2998746"/>
                <a:ext cx="4774676" cy="51495"/>
              </a:xfrm>
              <a:prstGeom prst="rect">
                <a:avLst/>
              </a:prstGeom>
              <a:effectLst/>
            </p:spPr>
          </p:pic>
          <p:pic>
            <p:nvPicPr>
              <p:cNvPr id="275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0430" y="1066364"/>
                <a:ext cx="1565708" cy="246565"/>
              </a:xfrm>
              <a:prstGeom prst="rect">
                <a:avLst/>
              </a:prstGeom>
              <a:effectLst/>
            </p:spPr>
          </p:pic>
          <p:pic>
            <p:nvPicPr>
              <p:cNvPr id="277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0430" y="1905328"/>
                <a:ext cx="1565708" cy="246565"/>
              </a:xfrm>
              <a:prstGeom prst="rect">
                <a:avLst/>
              </a:prstGeom>
              <a:effectLst/>
            </p:spPr>
          </p:pic>
          <p:pic>
            <p:nvPicPr>
              <p:cNvPr id="279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0430" y="2744293"/>
                <a:ext cx="1565708" cy="246564"/>
              </a:xfrm>
              <a:prstGeom prst="rect">
                <a:avLst/>
              </a:prstGeom>
              <a:effectLst/>
            </p:spPr>
          </p:pic>
          <p:pic>
            <p:nvPicPr>
              <p:cNvPr id="281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0430" y="3578806"/>
                <a:ext cx="1565708" cy="246564"/>
              </a:xfrm>
              <a:prstGeom prst="rect">
                <a:avLst/>
              </a:prstGeom>
              <a:effectLst/>
            </p:spPr>
          </p:pic>
          <p:pic>
            <p:nvPicPr>
              <p:cNvPr id="283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0430" y="4408869"/>
                <a:ext cx="1565708" cy="246564"/>
              </a:xfrm>
              <a:prstGeom prst="rect">
                <a:avLst/>
              </a:prstGeom>
              <a:effectLst/>
            </p:spPr>
          </p:pic>
          <p:sp>
            <p:nvSpPr>
              <p:cNvPr id="285" name="name"/>
              <p:cNvSpPr txBox="1"/>
              <p:nvPr/>
            </p:nvSpPr>
            <p:spPr>
              <a:xfrm>
                <a:off x="1297062" y="749958"/>
                <a:ext cx="658464" cy="4073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400"/>
                </a:lvl1pPr>
              </a:lstStyle>
              <a:p>
                <a:r>
                  <a:t>name</a:t>
                </a:r>
              </a:p>
            </p:txBody>
          </p:sp>
          <p:sp>
            <p:nvSpPr>
              <p:cNvPr id="286" name="addr1"/>
              <p:cNvSpPr txBox="1"/>
              <p:nvPr/>
            </p:nvSpPr>
            <p:spPr>
              <a:xfrm>
                <a:off x="1249208" y="1571772"/>
                <a:ext cx="754173" cy="407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400"/>
                </a:lvl1pPr>
              </a:lstStyle>
              <a:p>
                <a:r>
                  <a:t>addr1</a:t>
                </a:r>
              </a:p>
            </p:txBody>
          </p:sp>
          <p:sp>
            <p:nvSpPr>
              <p:cNvPr id="287" name="city"/>
              <p:cNvSpPr txBox="1"/>
              <p:nvPr/>
            </p:nvSpPr>
            <p:spPr>
              <a:xfrm>
                <a:off x="1247067" y="2407032"/>
                <a:ext cx="754174" cy="407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400"/>
                </a:lvl1pPr>
              </a:lstStyle>
              <a:p>
                <a:r>
                  <a:t>city</a:t>
                </a:r>
              </a:p>
            </p:txBody>
          </p:sp>
          <p:sp>
            <p:nvSpPr>
              <p:cNvPr id="288" name="state"/>
              <p:cNvSpPr txBox="1"/>
              <p:nvPr/>
            </p:nvSpPr>
            <p:spPr>
              <a:xfrm>
                <a:off x="1247067" y="3253683"/>
                <a:ext cx="754174" cy="407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400"/>
                </a:lvl1pPr>
              </a:lstStyle>
              <a:p>
                <a:r>
                  <a:t>state</a:t>
                </a:r>
              </a:p>
            </p:txBody>
          </p:sp>
          <p:sp>
            <p:nvSpPr>
              <p:cNvPr id="289" name="zip"/>
              <p:cNvSpPr txBox="1"/>
              <p:nvPr/>
            </p:nvSpPr>
            <p:spPr>
              <a:xfrm>
                <a:off x="1247067" y="4088943"/>
                <a:ext cx="754174" cy="407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400"/>
                </a:lvl1pPr>
              </a:lstStyle>
              <a:p>
                <a:r>
                  <a:t>zip</a:t>
                </a:r>
              </a:p>
            </p:txBody>
          </p:sp>
          <p:graphicFrame>
            <p:nvGraphicFramePr>
              <p:cNvPr id="290" name="Table"/>
              <p:cNvGraphicFramePr/>
              <p:nvPr/>
            </p:nvGraphicFramePr>
            <p:xfrm>
              <a:off x="2410321" y="5025497"/>
              <a:ext cx="1755051" cy="644955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17550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44955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1295400" algn="l"/>
                            </a:tabLst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400">
                              <a:solidFill>
                                <a:srgbClr val="FFFFFF"/>
                              </a:solidFill>
                              <a:effectLst>
                                <a:outerShdw blurRad="63500" dist="3302" dir="54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ourier"/>
                              <a:ea typeface="Courier"/>
                              <a:cs typeface="Courier"/>
                              <a:sym typeface="Courier"/>
                            </a:rPr>
                            <a:t>[80 95 84]</a:t>
                          </a: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291" name="grade"/>
              <p:cNvSpPr txBox="1"/>
              <p:nvPr/>
            </p:nvSpPr>
            <p:spPr>
              <a:xfrm>
                <a:off x="1249208" y="4912813"/>
                <a:ext cx="754173" cy="407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400"/>
                </a:lvl1pPr>
              </a:lstStyle>
              <a:p>
                <a:r>
                  <a:t>grade</a:t>
                </a:r>
              </a:p>
            </p:txBody>
          </p:sp>
        </p:grpSp>
        <p:grpSp>
          <p:nvGrpSpPr>
            <p:cNvPr id="320" name="Group"/>
            <p:cNvGrpSpPr/>
            <p:nvPr/>
          </p:nvGrpSpPr>
          <p:grpSpPr>
            <a:xfrm>
              <a:off x="3947317" y="1600155"/>
              <a:ext cx="4168524" cy="5645053"/>
              <a:chOff x="25400" y="25400"/>
              <a:chExt cx="4168522" cy="5645052"/>
            </a:xfrm>
          </p:grpSpPr>
          <p:graphicFrame>
            <p:nvGraphicFramePr>
              <p:cNvPr id="293" name="Table"/>
              <p:cNvGraphicFramePr/>
              <p:nvPr/>
            </p:nvGraphicFramePr>
            <p:xfrm>
              <a:off x="2405200" y="851363"/>
              <a:ext cx="1771887" cy="654089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1771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54089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1295400" algn="l"/>
                            </a:tabLst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400">
                              <a:solidFill>
                                <a:srgbClr val="FFFFFF"/>
                              </a:solidFill>
                              <a:effectLst>
                                <a:outerShdw blurRad="63500" dist="3302" dir="54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ourier"/>
                              <a:ea typeface="Courier"/>
                              <a:cs typeface="Courier"/>
                              <a:sym typeface="Courier"/>
                            </a:rPr>
                            <a:t>Poojan Patel</a:t>
                          </a: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294" name="Table"/>
              <p:cNvGraphicFramePr/>
              <p:nvPr/>
            </p:nvGraphicFramePr>
            <p:xfrm>
              <a:off x="2405200" y="1694778"/>
              <a:ext cx="1771887" cy="663223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1771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63223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1295400" algn="l"/>
                            </a:tabLst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400">
                              <a:solidFill>
                                <a:srgbClr val="FFFFFF"/>
                              </a:solidFill>
                              <a:effectLst>
                                <a:outerShdw blurRad="63500" dist="3302" dir="54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ourier"/>
                              <a:ea typeface="Courier"/>
                              <a:cs typeface="Courier"/>
                              <a:sym typeface="Courier"/>
                            </a:rPr>
                            <a:t>Maninagar</a:t>
                          </a: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295" name="Table"/>
              <p:cNvGraphicFramePr/>
              <p:nvPr/>
            </p:nvGraphicFramePr>
            <p:xfrm>
              <a:off x="2405200" y="2533743"/>
              <a:ext cx="1771887" cy="654089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1771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54089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1295400" algn="l"/>
                            </a:tabLst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400">
                              <a:solidFill>
                                <a:srgbClr val="FFFFFF"/>
                              </a:solidFill>
                              <a:effectLst>
                                <a:outerShdw blurRad="63500" dist="3302" dir="54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ourier"/>
                              <a:ea typeface="Courier"/>
                              <a:cs typeface="Courier"/>
                              <a:sym typeface="Courier"/>
                            </a:rPr>
                            <a:t>Ahmedabad</a:t>
                          </a: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296" name="Table"/>
              <p:cNvGraphicFramePr/>
              <p:nvPr/>
            </p:nvGraphicFramePr>
            <p:xfrm>
              <a:off x="2405200" y="3368256"/>
              <a:ext cx="1788722" cy="626687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178872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2668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1295400" algn="l"/>
                            </a:tabLst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400">
                              <a:solidFill>
                                <a:srgbClr val="FFFFFF"/>
                              </a:solidFill>
                              <a:effectLst>
                                <a:outerShdw blurRad="63500" dist="3302" dir="54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ourier"/>
                              <a:ea typeface="Courier"/>
                              <a:cs typeface="Courier"/>
                              <a:sym typeface="Courier"/>
                            </a:rPr>
                            <a:t>Gujarat</a:t>
                          </a: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297" name="Table"/>
              <p:cNvGraphicFramePr/>
              <p:nvPr/>
            </p:nvGraphicFramePr>
            <p:xfrm>
              <a:off x="2405200" y="4198318"/>
              <a:ext cx="1771887" cy="654089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1771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54089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1295400" algn="l"/>
                            </a:tabLst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400">
                              <a:solidFill>
                                <a:srgbClr val="FFFFFF"/>
                              </a:solidFill>
                              <a:effectLst>
                                <a:outerShdw blurRad="63500" dist="3302" dir="54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ourier"/>
                              <a:ea typeface="Courier"/>
                              <a:cs typeface="Courier"/>
                              <a:sym typeface="Courier"/>
                            </a:rPr>
                            <a:t>380008</a:t>
                          </a: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pic>
            <p:nvPicPr>
              <p:cNvPr id="298" name="Line Line" descr="Line Lin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4122">
                <a:off x="-1475994" y="2998746"/>
                <a:ext cx="4774676" cy="51495"/>
              </a:xfrm>
              <a:prstGeom prst="rect">
                <a:avLst/>
              </a:prstGeom>
              <a:effectLst/>
            </p:spPr>
          </p:pic>
          <p:pic>
            <p:nvPicPr>
              <p:cNvPr id="300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0430" y="1066364"/>
                <a:ext cx="1565707" cy="246565"/>
              </a:xfrm>
              <a:prstGeom prst="rect">
                <a:avLst/>
              </a:prstGeom>
              <a:effectLst/>
            </p:spPr>
          </p:pic>
          <p:pic>
            <p:nvPicPr>
              <p:cNvPr id="302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0430" y="1905328"/>
                <a:ext cx="1565708" cy="246565"/>
              </a:xfrm>
              <a:prstGeom prst="rect">
                <a:avLst/>
              </a:prstGeom>
              <a:effectLst/>
            </p:spPr>
          </p:pic>
          <p:pic>
            <p:nvPicPr>
              <p:cNvPr id="304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0430" y="2744293"/>
                <a:ext cx="1565708" cy="246564"/>
              </a:xfrm>
              <a:prstGeom prst="rect">
                <a:avLst/>
              </a:prstGeom>
              <a:effectLst/>
            </p:spPr>
          </p:pic>
          <p:pic>
            <p:nvPicPr>
              <p:cNvPr id="306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0430" y="3578806"/>
                <a:ext cx="1565707" cy="246564"/>
              </a:xfrm>
              <a:prstGeom prst="rect">
                <a:avLst/>
              </a:prstGeom>
              <a:effectLst/>
            </p:spPr>
          </p:pic>
          <p:pic>
            <p:nvPicPr>
              <p:cNvPr id="308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0430" y="4408869"/>
                <a:ext cx="1565707" cy="246564"/>
              </a:xfrm>
              <a:prstGeom prst="rect">
                <a:avLst/>
              </a:prstGeom>
              <a:effectLst/>
            </p:spPr>
          </p:pic>
          <p:sp>
            <p:nvSpPr>
              <p:cNvPr id="310" name="name"/>
              <p:cNvSpPr txBox="1"/>
              <p:nvPr/>
            </p:nvSpPr>
            <p:spPr>
              <a:xfrm>
                <a:off x="1297062" y="749958"/>
                <a:ext cx="658464" cy="4073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400"/>
                </a:lvl1pPr>
              </a:lstStyle>
              <a:p>
                <a:r>
                  <a:t>name</a:t>
                </a:r>
              </a:p>
            </p:txBody>
          </p:sp>
          <p:sp>
            <p:nvSpPr>
              <p:cNvPr id="311" name="addr1"/>
              <p:cNvSpPr txBox="1"/>
              <p:nvPr/>
            </p:nvSpPr>
            <p:spPr>
              <a:xfrm>
                <a:off x="1249207" y="1571772"/>
                <a:ext cx="754174" cy="407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400"/>
                </a:lvl1pPr>
              </a:lstStyle>
              <a:p>
                <a:r>
                  <a:t>addr1</a:t>
                </a:r>
              </a:p>
            </p:txBody>
          </p:sp>
          <p:sp>
            <p:nvSpPr>
              <p:cNvPr id="312" name="city"/>
              <p:cNvSpPr txBox="1"/>
              <p:nvPr/>
            </p:nvSpPr>
            <p:spPr>
              <a:xfrm>
                <a:off x="1247067" y="2407032"/>
                <a:ext cx="754174" cy="407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400"/>
                </a:lvl1pPr>
              </a:lstStyle>
              <a:p>
                <a:r>
                  <a:t>city</a:t>
                </a:r>
              </a:p>
            </p:txBody>
          </p:sp>
          <p:sp>
            <p:nvSpPr>
              <p:cNvPr id="313" name="state"/>
              <p:cNvSpPr txBox="1"/>
              <p:nvPr/>
            </p:nvSpPr>
            <p:spPr>
              <a:xfrm>
                <a:off x="1247067" y="3253683"/>
                <a:ext cx="754174" cy="407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400"/>
                </a:lvl1pPr>
              </a:lstStyle>
              <a:p>
                <a:r>
                  <a:t>state</a:t>
                </a:r>
              </a:p>
            </p:txBody>
          </p:sp>
          <p:sp>
            <p:nvSpPr>
              <p:cNvPr id="314" name="zip"/>
              <p:cNvSpPr txBox="1"/>
              <p:nvPr/>
            </p:nvSpPr>
            <p:spPr>
              <a:xfrm>
                <a:off x="1247067" y="4088943"/>
                <a:ext cx="754174" cy="407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400"/>
                </a:lvl1pPr>
              </a:lstStyle>
              <a:p>
                <a:r>
                  <a:t>zip</a:t>
                </a:r>
              </a:p>
            </p:txBody>
          </p:sp>
          <p:graphicFrame>
            <p:nvGraphicFramePr>
              <p:cNvPr id="315" name="Table"/>
              <p:cNvGraphicFramePr/>
              <p:nvPr/>
            </p:nvGraphicFramePr>
            <p:xfrm>
              <a:off x="2410320" y="5025497"/>
              <a:ext cx="1755051" cy="644955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17550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44955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1295400" algn="l"/>
                            </a:tabLst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400">
                              <a:solidFill>
                                <a:srgbClr val="FFFFFF"/>
                              </a:solidFill>
                              <a:effectLst>
                                <a:outerShdw blurRad="63500" dist="3302" dir="54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ourier"/>
                              <a:ea typeface="Courier"/>
                              <a:cs typeface="Courier"/>
                              <a:sym typeface="Courier"/>
                            </a:rPr>
                            <a:t>[90 82 88]</a:t>
                          </a: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pic>
            <p:nvPicPr>
              <p:cNvPr id="316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2570" y="5232576"/>
                <a:ext cx="1565707" cy="246565"/>
              </a:xfrm>
              <a:prstGeom prst="rect">
                <a:avLst/>
              </a:prstGeom>
              <a:effectLst/>
            </p:spPr>
          </p:pic>
          <p:sp>
            <p:nvSpPr>
              <p:cNvPr id="318" name="grade"/>
              <p:cNvSpPr txBox="1"/>
              <p:nvPr/>
            </p:nvSpPr>
            <p:spPr>
              <a:xfrm>
                <a:off x="1249207" y="4912813"/>
                <a:ext cx="754174" cy="407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400"/>
                </a:lvl1pPr>
              </a:lstStyle>
              <a:p>
                <a:r>
                  <a:t>grade</a:t>
                </a:r>
              </a:p>
            </p:txBody>
          </p:sp>
          <p:graphicFrame>
            <p:nvGraphicFramePr>
              <p:cNvPr id="319" name="Table"/>
              <p:cNvGraphicFramePr/>
              <p:nvPr/>
            </p:nvGraphicFramePr>
            <p:xfrm>
              <a:off x="25400" y="25400"/>
              <a:ext cx="1771887" cy="623121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1771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2312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1295400" algn="l"/>
                            </a:tabLst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600">
                              <a:solidFill>
                                <a:srgbClr val="FFFFFF"/>
                              </a:solidFill>
                              <a:effectLst>
                                <a:outerShdw blurRad="63500" dist="3302" dir="54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ourier"/>
                              <a:ea typeface="Courier"/>
                              <a:cs typeface="Courier"/>
                              <a:sym typeface="Courier"/>
                            </a:rPr>
                            <a:t>student(2)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FFFFFF"/>
                          </a:solidFill>
                          <a:miter lim="400000"/>
                        </a:lnL>
                        <a:lnR w="25400">
                          <a:solidFill>
                            <a:srgbClr val="FFFFFF"/>
                          </a:solidFill>
                          <a:miter lim="400000"/>
                        </a:lnR>
                        <a:lnT w="25400">
                          <a:solidFill>
                            <a:srgbClr val="FFFFFF"/>
                          </a:solidFill>
                          <a:miter lim="400000"/>
                        </a:lnT>
                        <a:lnB w="25400">
                          <a:solidFill>
                            <a:srgbClr val="FFFFFF"/>
                          </a:solidFill>
                          <a:miter lim="400000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p:grpSp>
        <p:grpSp>
          <p:nvGrpSpPr>
            <p:cNvPr id="348" name="Group"/>
            <p:cNvGrpSpPr/>
            <p:nvPr/>
          </p:nvGrpSpPr>
          <p:grpSpPr>
            <a:xfrm>
              <a:off x="7790188" y="1600155"/>
              <a:ext cx="4165227" cy="5645053"/>
              <a:chOff x="25400" y="25400"/>
              <a:chExt cx="4165225" cy="5645052"/>
            </a:xfrm>
          </p:grpSpPr>
          <p:graphicFrame>
            <p:nvGraphicFramePr>
              <p:cNvPr id="321" name="Table"/>
              <p:cNvGraphicFramePr/>
              <p:nvPr/>
            </p:nvGraphicFramePr>
            <p:xfrm>
              <a:off x="2405200" y="851363"/>
              <a:ext cx="1746633" cy="654089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174663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54089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1295400" algn="l"/>
                            </a:tabLst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400">
                              <a:solidFill>
                                <a:srgbClr val="FFFFFF"/>
                              </a:solidFill>
                              <a:effectLst>
                                <a:outerShdw blurRad="63500" dist="3302" dir="54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ourier"/>
                              <a:ea typeface="Courier"/>
                              <a:cs typeface="Courier"/>
                              <a:sym typeface="Courier"/>
                            </a:rPr>
                            <a:t>Het Patel</a:t>
                          </a: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322" name="Table"/>
              <p:cNvGraphicFramePr/>
              <p:nvPr/>
            </p:nvGraphicFramePr>
            <p:xfrm>
              <a:off x="2405200" y="1694778"/>
              <a:ext cx="1746633" cy="663223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174663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63223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1295400" algn="l"/>
                            </a:tabLst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400">
                              <a:solidFill>
                                <a:srgbClr val="FFFFFF"/>
                              </a:solidFill>
                              <a:effectLst>
                                <a:outerShdw blurRad="63500" dist="3302" dir="54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ourier"/>
                              <a:ea typeface="Courier"/>
                              <a:cs typeface="Courier"/>
                              <a:sym typeface="Courier"/>
                            </a:rPr>
                            <a:t>Kalol</a:t>
                          </a: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323" name="Table"/>
              <p:cNvGraphicFramePr/>
              <p:nvPr/>
            </p:nvGraphicFramePr>
            <p:xfrm>
              <a:off x="2405200" y="2533743"/>
              <a:ext cx="1746633" cy="654089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174663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54089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1295400" algn="l"/>
                            </a:tabLst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400">
                              <a:solidFill>
                                <a:srgbClr val="FFFFFF"/>
                              </a:solidFill>
                              <a:effectLst>
                                <a:outerShdw blurRad="63500" dist="3302" dir="54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ourier"/>
                              <a:ea typeface="Courier"/>
                              <a:cs typeface="Courier"/>
                              <a:sym typeface="Courier"/>
                            </a:rPr>
                            <a:t>Ghandhinagar</a:t>
                          </a: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324" name="Table"/>
              <p:cNvGraphicFramePr/>
              <p:nvPr/>
            </p:nvGraphicFramePr>
            <p:xfrm>
              <a:off x="2405200" y="3368256"/>
              <a:ext cx="1763469" cy="626687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176347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26687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1295400" algn="l"/>
                            </a:tabLst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400">
                              <a:solidFill>
                                <a:srgbClr val="FFFFFF"/>
                              </a:solidFill>
                              <a:effectLst>
                                <a:outerShdw blurRad="63500" dist="3302" dir="54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ourier"/>
                              <a:ea typeface="Courier"/>
                              <a:cs typeface="Courier"/>
                              <a:sym typeface="Courier"/>
                            </a:rPr>
                            <a:t>Gujarat</a:t>
                          </a: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325" name="Table"/>
              <p:cNvGraphicFramePr/>
              <p:nvPr/>
            </p:nvGraphicFramePr>
            <p:xfrm>
              <a:off x="2405200" y="4198318"/>
              <a:ext cx="1746633" cy="654089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174663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54089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1295400" algn="l"/>
                            </a:tabLst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400">
                              <a:solidFill>
                                <a:srgbClr val="FFFFFF"/>
                              </a:solidFill>
                              <a:effectLst>
                                <a:outerShdw blurRad="63500" dist="3302" dir="54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ourier"/>
                              <a:ea typeface="Courier"/>
                              <a:cs typeface="Courier"/>
                              <a:sym typeface="Courier"/>
                            </a:rPr>
                            <a:t>382721</a:t>
                          </a: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pic>
            <p:nvPicPr>
              <p:cNvPr id="326" name="Line Line" descr="Line Lin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4122">
                <a:off x="-1475994" y="2998746"/>
                <a:ext cx="4774675" cy="51495"/>
              </a:xfrm>
              <a:prstGeom prst="rect">
                <a:avLst/>
              </a:prstGeom>
              <a:effectLst/>
            </p:spPr>
          </p:pic>
          <p:pic>
            <p:nvPicPr>
              <p:cNvPr id="328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0430" y="1066364"/>
                <a:ext cx="1565708" cy="246565"/>
              </a:xfrm>
              <a:prstGeom prst="rect">
                <a:avLst/>
              </a:prstGeom>
              <a:effectLst/>
            </p:spPr>
          </p:pic>
          <p:pic>
            <p:nvPicPr>
              <p:cNvPr id="330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0430" y="1905328"/>
                <a:ext cx="1565708" cy="246565"/>
              </a:xfrm>
              <a:prstGeom prst="rect">
                <a:avLst/>
              </a:prstGeom>
              <a:effectLst/>
            </p:spPr>
          </p:pic>
          <p:pic>
            <p:nvPicPr>
              <p:cNvPr id="332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0430" y="2744293"/>
                <a:ext cx="1565708" cy="246564"/>
              </a:xfrm>
              <a:prstGeom prst="rect">
                <a:avLst/>
              </a:prstGeom>
              <a:effectLst/>
            </p:spPr>
          </p:pic>
          <p:pic>
            <p:nvPicPr>
              <p:cNvPr id="334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0430" y="3578806"/>
                <a:ext cx="1565708" cy="246564"/>
              </a:xfrm>
              <a:prstGeom prst="rect">
                <a:avLst/>
              </a:prstGeom>
              <a:effectLst/>
            </p:spPr>
          </p:pic>
          <p:pic>
            <p:nvPicPr>
              <p:cNvPr id="336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0430" y="4408869"/>
                <a:ext cx="1565708" cy="246564"/>
              </a:xfrm>
              <a:prstGeom prst="rect">
                <a:avLst/>
              </a:prstGeom>
              <a:effectLst/>
            </p:spPr>
          </p:pic>
          <p:sp>
            <p:nvSpPr>
              <p:cNvPr id="338" name="name"/>
              <p:cNvSpPr txBox="1"/>
              <p:nvPr/>
            </p:nvSpPr>
            <p:spPr>
              <a:xfrm>
                <a:off x="1297062" y="749958"/>
                <a:ext cx="658464" cy="4073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400"/>
                </a:lvl1pPr>
              </a:lstStyle>
              <a:p>
                <a:r>
                  <a:t>name</a:t>
                </a:r>
              </a:p>
            </p:txBody>
          </p:sp>
          <p:sp>
            <p:nvSpPr>
              <p:cNvPr id="339" name="addr1"/>
              <p:cNvSpPr txBox="1"/>
              <p:nvPr/>
            </p:nvSpPr>
            <p:spPr>
              <a:xfrm>
                <a:off x="1249208" y="1571772"/>
                <a:ext cx="754173" cy="407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400"/>
                </a:lvl1pPr>
              </a:lstStyle>
              <a:p>
                <a:r>
                  <a:t>addr1</a:t>
                </a:r>
              </a:p>
            </p:txBody>
          </p:sp>
          <p:sp>
            <p:nvSpPr>
              <p:cNvPr id="340" name="city"/>
              <p:cNvSpPr txBox="1"/>
              <p:nvPr/>
            </p:nvSpPr>
            <p:spPr>
              <a:xfrm>
                <a:off x="1247068" y="2407032"/>
                <a:ext cx="754173" cy="407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400"/>
                </a:lvl1pPr>
              </a:lstStyle>
              <a:p>
                <a:r>
                  <a:t>city</a:t>
                </a:r>
              </a:p>
            </p:txBody>
          </p:sp>
          <p:sp>
            <p:nvSpPr>
              <p:cNvPr id="341" name="state"/>
              <p:cNvSpPr txBox="1"/>
              <p:nvPr/>
            </p:nvSpPr>
            <p:spPr>
              <a:xfrm>
                <a:off x="1247068" y="3253683"/>
                <a:ext cx="754173" cy="407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400"/>
                </a:lvl1pPr>
              </a:lstStyle>
              <a:p>
                <a:r>
                  <a:t>state</a:t>
                </a:r>
              </a:p>
            </p:txBody>
          </p:sp>
          <p:sp>
            <p:nvSpPr>
              <p:cNvPr id="342" name="zip"/>
              <p:cNvSpPr txBox="1"/>
              <p:nvPr/>
            </p:nvSpPr>
            <p:spPr>
              <a:xfrm>
                <a:off x="1247068" y="4088943"/>
                <a:ext cx="754173" cy="407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400"/>
                </a:lvl1pPr>
              </a:lstStyle>
              <a:p>
                <a:r>
                  <a:t>zip</a:t>
                </a:r>
              </a:p>
            </p:txBody>
          </p:sp>
          <p:graphicFrame>
            <p:nvGraphicFramePr>
              <p:cNvPr id="343" name="Table"/>
              <p:cNvGraphicFramePr/>
              <p:nvPr/>
            </p:nvGraphicFramePr>
            <p:xfrm>
              <a:off x="2410321" y="5025497"/>
              <a:ext cx="1780304" cy="644955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17803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44955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1295400" algn="l"/>
                            </a:tabLst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400">
                              <a:solidFill>
                                <a:srgbClr val="FFFFFF"/>
                              </a:solidFill>
                              <a:effectLst>
                                <a:outerShdw blurRad="63500" dist="3302" dir="54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ourier"/>
                              <a:ea typeface="Courier"/>
                              <a:cs typeface="Courier"/>
                              <a:sym typeface="Courier"/>
                            </a:rPr>
                            <a:t>[64 84 81]</a:t>
                          </a:r>
                        </a:p>
                      </a:txBody>
                      <a:tcPr marL="50800" marR="50800" marT="50800" marB="50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pic>
            <p:nvPicPr>
              <p:cNvPr id="344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2570" y="5232576"/>
                <a:ext cx="1565708" cy="246565"/>
              </a:xfrm>
              <a:prstGeom prst="rect">
                <a:avLst/>
              </a:prstGeom>
              <a:effectLst/>
            </p:spPr>
          </p:pic>
          <p:sp>
            <p:nvSpPr>
              <p:cNvPr id="346" name="grade"/>
              <p:cNvSpPr txBox="1"/>
              <p:nvPr/>
            </p:nvSpPr>
            <p:spPr>
              <a:xfrm>
                <a:off x="1249208" y="4912813"/>
                <a:ext cx="754173" cy="407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400"/>
                </a:lvl1pPr>
              </a:lstStyle>
              <a:p>
                <a:r>
                  <a:t>grade</a:t>
                </a:r>
              </a:p>
            </p:txBody>
          </p:sp>
          <p:graphicFrame>
            <p:nvGraphicFramePr>
              <p:cNvPr id="347" name="Table"/>
              <p:cNvGraphicFramePr/>
              <p:nvPr/>
            </p:nvGraphicFramePr>
            <p:xfrm>
              <a:off x="25400" y="25400"/>
              <a:ext cx="1771887" cy="623121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1771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2312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1295400" algn="l"/>
                            </a:tabLst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1600">
                              <a:solidFill>
                                <a:srgbClr val="FFFFFF"/>
                              </a:solidFill>
                              <a:effectLst>
                                <a:outerShdw blurRad="63500" dist="3302" dir="54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ourier"/>
                              <a:ea typeface="Courier"/>
                              <a:cs typeface="Courier"/>
                              <a:sym typeface="Courier"/>
                            </a:rPr>
                            <a:t>student(3)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FFFFFF"/>
                          </a:solidFill>
                          <a:miter lim="400000"/>
                        </a:lnL>
                        <a:lnR w="25400">
                          <a:solidFill>
                            <a:srgbClr val="FFFFFF"/>
                          </a:solidFill>
                          <a:miter lim="400000"/>
                        </a:lnR>
                        <a:lnT w="25400">
                          <a:solidFill>
                            <a:srgbClr val="FFFFFF"/>
                          </a:solidFill>
                          <a:miter lim="400000"/>
                        </a:lnT>
                        <a:lnB w="25400">
                          <a:solidFill>
                            <a:srgbClr val="FFFFFF"/>
                          </a:solidFill>
                          <a:miter lim="400000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p:grpSp>
        <p:grpSp>
          <p:nvGrpSpPr>
            <p:cNvPr id="360" name="Group"/>
            <p:cNvGrpSpPr/>
            <p:nvPr/>
          </p:nvGrpSpPr>
          <p:grpSpPr>
            <a:xfrm>
              <a:off x="805587" y="38099"/>
              <a:ext cx="7929072" cy="1634403"/>
              <a:chOff x="-50800" y="38100"/>
              <a:chExt cx="7929071" cy="1634401"/>
            </a:xfrm>
          </p:grpSpPr>
          <p:graphicFrame>
            <p:nvGraphicFramePr>
              <p:cNvPr id="349" name="Table"/>
              <p:cNvGraphicFramePr/>
              <p:nvPr/>
            </p:nvGraphicFramePr>
            <p:xfrm>
              <a:off x="4290236" y="38100"/>
              <a:ext cx="1771888" cy="623120"/>
            </p:xfrm>
            <a:graphic>
              <a:graphicData uri="http://schemas.openxmlformats.org/drawingml/2006/table">
                <a:tbl>
                  <a:tblPr>
                    <a:tableStyleId>{4C3C2611-4C71-4FC5-86AE-919BDF0F9419}</a:tableStyleId>
                  </a:tblPr>
                  <a:tblGrid>
                    <a:gridCol w="1771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23121">
                    <a:tc>
                      <a:txBody>
                        <a:bodyPr/>
                        <a:lstStyle/>
                        <a:p>
                          <a:pPr defTabSz="914400">
                            <a:tabLst>
                              <a:tab pos="1295400" algn="l"/>
                            </a:tabLst>
                            <a:defRPr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>
                              <a:solidFill>
                                <a:srgbClr val="FFFFFF"/>
                              </a:solidFill>
                              <a:effectLst>
                                <a:outerShdw blurRad="63500" dist="3302" dir="5400000" rotWithShape="0">
                                  <a:srgbClr val="000000">
                                    <a:alpha val="40000"/>
                                  </a:srgbClr>
                                </a:outerShdw>
                              </a:effectLst>
                              <a:latin typeface="Courier"/>
                              <a:ea typeface="Courier"/>
                              <a:cs typeface="Courier"/>
                              <a:sym typeface="Courier"/>
                            </a:rPr>
                            <a:t>student</a:t>
                          </a:r>
                        </a:p>
                      </a:txBody>
                      <a:tcPr marL="50800" marR="50800" marT="50800" marB="50800" anchor="ctr" horzOverflow="overflow">
                        <a:lnL w="50800">
                          <a:solidFill>
                            <a:srgbClr val="FFFFFF"/>
                          </a:solidFill>
                          <a:miter lim="400000"/>
                        </a:lnL>
                        <a:lnR w="50800">
                          <a:solidFill>
                            <a:srgbClr val="FFFFFF"/>
                          </a:solidFill>
                          <a:miter lim="400000"/>
                        </a:lnR>
                        <a:lnT w="50800">
                          <a:solidFill>
                            <a:srgbClr val="FFFFFF"/>
                          </a:solidFill>
                          <a:miter lim="400000"/>
                        </a:lnT>
                        <a:lnB w="50800">
                          <a:solidFill>
                            <a:srgbClr val="FFFFFF"/>
                          </a:solidFill>
                          <a:miter lim="400000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pic>
            <p:nvPicPr>
              <p:cNvPr id="350" name="Line Line" descr="Line Line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4839219" y="882532"/>
                <a:ext cx="673922" cy="101601"/>
              </a:xfrm>
              <a:prstGeom prst="rect">
                <a:avLst/>
              </a:prstGeom>
              <a:effectLst/>
            </p:spPr>
          </p:pic>
          <p:pic>
            <p:nvPicPr>
              <p:cNvPr id="352" name="Line Line" descr="Line Line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215376" y="1351367"/>
                <a:ext cx="540665" cy="101601"/>
              </a:xfrm>
              <a:prstGeom prst="rect">
                <a:avLst/>
              </a:prstGeom>
              <a:effectLst/>
            </p:spPr>
          </p:pic>
          <p:pic>
            <p:nvPicPr>
              <p:cNvPr id="354" name="Line Line" descr="Line Line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3706541" y="1351367"/>
                <a:ext cx="540665" cy="101601"/>
              </a:xfrm>
              <a:prstGeom prst="rect">
                <a:avLst/>
              </a:prstGeom>
              <a:effectLst/>
            </p:spPr>
          </p:pic>
          <p:pic>
            <p:nvPicPr>
              <p:cNvPr id="356" name="Line Line" descr="Line Line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7549412" y="1351367"/>
                <a:ext cx="540666" cy="101601"/>
              </a:xfrm>
              <a:prstGeom prst="rect">
                <a:avLst/>
              </a:prstGeom>
              <a:effectLst/>
            </p:spPr>
          </p:pic>
          <p:pic>
            <p:nvPicPr>
              <p:cNvPr id="358" name="Line Line" descr="Line Line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0800" y="1172865"/>
                <a:ext cx="7929071" cy="101601"/>
              </a:xfrm>
              <a:prstGeom prst="rect">
                <a:avLst/>
              </a:prstGeom>
              <a:effectLst/>
            </p:spPr>
          </p:pic>
        </p:grp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parse Array"/>
          <p:cNvSpPr txBox="1">
            <a:spLocks noGrp="1"/>
          </p:cNvSpPr>
          <p:nvPr>
            <p:ph type="title"/>
          </p:nvPr>
        </p:nvSpPr>
        <p:spPr>
          <a:xfrm>
            <a:off x="1270000" y="3510"/>
            <a:ext cx="10464800" cy="2540001"/>
          </a:xfrm>
          <a:prstGeom prst="rect">
            <a:avLst/>
          </a:prstGeom>
        </p:spPr>
        <p:txBody>
          <a:bodyPr/>
          <a:lstStyle/>
          <a:p>
            <a:pPr lvl="1"/>
            <a:r>
              <a:t>Sparse Array</a:t>
            </a:r>
          </a:p>
        </p:txBody>
      </p:sp>
      <p:sp>
        <p:nvSpPr>
          <p:cNvPr id="127" name="Syntax :…"/>
          <p:cNvSpPr txBox="1">
            <a:spLocks noGrp="1"/>
          </p:cNvSpPr>
          <p:nvPr>
            <p:ph type="body" idx="1"/>
          </p:nvPr>
        </p:nvSpPr>
        <p:spPr>
          <a:xfrm>
            <a:off x="1270000" y="2006600"/>
            <a:ext cx="10464800" cy="672987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200"/>
              </a:spcBef>
              <a:buSzTx/>
              <a:buNone/>
              <a:defRPr sz="3200"/>
            </a:pPr>
            <a:r>
              <a:rPr sz="4000" dirty="0"/>
              <a:t>Syntax :</a:t>
            </a:r>
          </a:p>
          <a:p>
            <a:pPr marL="0" indent="0">
              <a:spcBef>
                <a:spcPts val="2400"/>
              </a:spcBef>
              <a:buSzTx/>
              <a:buNone/>
            </a:pPr>
            <a:r>
              <a:rPr sz="2800" dirty="0" err="1"/>
              <a:t>sparseMatrixVariable</a:t>
            </a:r>
            <a:r>
              <a:rPr sz="2800" dirty="0"/>
              <a:t> = </a:t>
            </a:r>
            <a:r>
              <a:rPr sz="2800" dirty="0">
                <a:solidFill>
                  <a:schemeClr val="accent6"/>
                </a:solidFill>
              </a:rPr>
              <a:t>sparse(variable)</a:t>
            </a:r>
          </a:p>
          <a:p>
            <a:pPr marL="331787" indent="-331787">
              <a:buBlip>
                <a:blip r:embed="rId2"/>
              </a:buBlip>
            </a:pPr>
            <a:r>
              <a:rPr sz="2800" dirty="0"/>
              <a:t>MATLAB creates a memory location for every element in the array</a:t>
            </a:r>
          </a:p>
          <a:p>
            <a:pPr marL="331787" indent="-331787">
              <a:buBlip>
                <a:blip r:embed="rId2"/>
              </a:buBlip>
            </a:pPr>
            <a:r>
              <a:rPr sz="2800" dirty="0"/>
              <a:t>For example, the function </a:t>
            </a:r>
            <a:r>
              <a:rPr sz="2800" dirty="0">
                <a:solidFill>
                  <a:schemeClr val="accent1"/>
                </a:solidFill>
              </a:rPr>
              <a:t>a = eye(10)</a:t>
            </a: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sz="2800" dirty="0"/>
              <a:t>creates 100 elements arranged as a 10 x 10 structure. In this array, 90 of those elements are zero! This matrix requires 100 elements, but only 10 of them contain nonzero data. This is an example of a </a:t>
            </a:r>
            <a:r>
              <a:rPr sz="2800" dirty="0">
                <a:solidFill>
                  <a:schemeClr val="accent5"/>
                </a:solidFill>
              </a:rPr>
              <a:t>sparse array</a:t>
            </a:r>
            <a:r>
              <a:rPr sz="2800" dirty="0"/>
              <a:t> or </a:t>
            </a:r>
            <a:r>
              <a:rPr sz="2800" dirty="0">
                <a:solidFill>
                  <a:schemeClr val="accent5"/>
                </a:solidFill>
              </a:rPr>
              <a:t>sparse matrix</a:t>
            </a:r>
            <a:r>
              <a:rPr sz="2800" dirty="0"/>
              <a:t>.</a:t>
            </a:r>
          </a:p>
          <a:p>
            <a:pPr marL="331787" indent="-331787">
              <a:buBlip>
                <a:blip r:embed="rId2"/>
              </a:buBlip>
            </a:pPr>
            <a:r>
              <a:rPr sz="2800" dirty="0"/>
              <a:t>A sparse matrix is a large matrix in which the vast majority of the elements are zero. 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66222" y="9197831"/>
            <a:ext cx="271416" cy="4541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0D4E68E-8C8B-471F-86BC-F52D16171266}"/>
                  </a:ext>
                </a:extLst>
              </p14:cNvPr>
              <p14:cNvContentPartPr/>
              <p14:nvPr/>
            </p14:nvContentPartPr>
            <p14:xfrm>
              <a:off x="902335" y="3953812"/>
              <a:ext cx="147600" cy="210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0D4E68E-8C8B-471F-86BC-F52D161712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335" y="3945172"/>
                <a:ext cx="1652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6570E4-9230-470B-BB5D-ADF2B33D197F}"/>
                  </a:ext>
                </a:extLst>
              </p14:cNvPr>
              <p14:cNvContentPartPr/>
              <p14:nvPr/>
            </p14:nvContentPartPr>
            <p14:xfrm>
              <a:off x="1037695" y="3646732"/>
              <a:ext cx="371160" cy="443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6570E4-9230-470B-BB5D-ADF2B33D19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8695" y="3638092"/>
                <a:ext cx="388800" cy="461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ommand Window…"/>
          <p:cNvSpPr txBox="1">
            <a:spLocks noGrp="1"/>
          </p:cNvSpPr>
          <p:nvPr>
            <p:ph type="body" idx="1"/>
          </p:nvPr>
        </p:nvSpPr>
        <p:spPr>
          <a:xfrm>
            <a:off x="240995" y="266461"/>
            <a:ext cx="12522810" cy="9220678"/>
          </a:xfrm>
          <a:prstGeom prst="rect">
            <a:avLst/>
          </a:prstGeom>
          <a:solidFill>
            <a:srgbClr val="FFFFFF"/>
          </a:solidFill>
          <a:ln w="9525">
            <a:round/>
          </a:ln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Command Window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student.zip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ans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'380061'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ans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'380008'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ans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'382721'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mean([student.grade])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ans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83.111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 getfield and setfield Functions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</a:t>
            </a:r>
            <a:r>
              <a:t> %</a:t>
            </a:r>
            <a:endParaRPr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zip = getfield(student,{2},</a:t>
            </a:r>
            <a:r>
              <a:rPr>
                <a:solidFill>
                  <a:srgbClr val="B245F3"/>
                </a:solidFill>
              </a:rPr>
              <a:t>'zip'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zip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‘380008'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grade2 = getfield(student,{1},</a:t>
            </a:r>
            <a:r>
              <a:rPr>
                <a:solidFill>
                  <a:srgbClr val="B245F3"/>
                </a:solidFill>
              </a:rPr>
              <a:t>'grade'</a:t>
            </a:r>
            <a:r>
              <a:rPr>
                <a:solidFill>
                  <a:srgbClr val="000000"/>
                </a:solidFill>
              </a:rPr>
              <a:t>,{2})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grade2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95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student = setfield(student,{2},</a:t>
            </a:r>
            <a:r>
              <a:rPr>
                <a:solidFill>
                  <a:srgbClr val="B245F3"/>
                </a:solidFill>
              </a:rPr>
              <a:t>'grade'</a:t>
            </a:r>
            <a:r>
              <a:rPr>
                <a:solidFill>
                  <a:srgbClr val="000000"/>
                </a:solidFill>
              </a:rPr>
              <a:t>,{1},70);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student(2)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ans = 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struct with fields: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name: 'Poojan Patel'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addr1: ‘Maninagar'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city: 'Ahmedabad'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state: 'Gujarat'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zip: '380008'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grade: [70 82 88]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ommand Window…"/>
          <p:cNvSpPr txBox="1">
            <a:spLocks noGrp="1"/>
          </p:cNvSpPr>
          <p:nvPr>
            <p:ph type="body" idx="1"/>
          </p:nvPr>
        </p:nvSpPr>
        <p:spPr>
          <a:xfrm>
            <a:off x="240995" y="266461"/>
            <a:ext cx="12522810" cy="9220678"/>
          </a:xfrm>
          <a:prstGeom prst="rect">
            <a:avLst/>
          </a:prstGeom>
          <a:solidFill>
            <a:srgbClr val="FFFFFF"/>
          </a:solidFill>
          <a:ln w="9525">
            <a:round/>
          </a:ln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Command Window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 Dynamic Field Names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</a:t>
            </a:r>
            <a:r>
              <a:t> %</a:t>
            </a:r>
            <a:endParaRPr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student(1).name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ans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'Shubh Patel'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student(1).('name')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ans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'Shubh Patel’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 Size function with Structure Arrays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</a:t>
            </a:r>
            <a:r>
              <a:t> %</a:t>
            </a:r>
            <a:endParaRPr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size(student)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ans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1     3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size(student(1).name)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ans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1    11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size(student(1).grade)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ans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1     3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 Nesting Structure Arrays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</a:t>
            </a:r>
            <a:r>
              <a:t> %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student(1).class(1).name = </a:t>
            </a:r>
            <a:r>
              <a:rPr>
                <a:solidFill>
                  <a:srgbClr val="B245F3"/>
                </a:solidFill>
              </a:rPr>
              <a:t>'MATLAB 2ECOE76'</a:t>
            </a:r>
            <a:r>
              <a:t>;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student(1).class(2).name = </a:t>
            </a:r>
            <a:r>
              <a:rPr>
                <a:solidFill>
                  <a:srgbClr val="B245F3"/>
                </a:solidFill>
              </a:rPr>
              <a:t>'Technical Writing 2HSOE04'</a:t>
            </a:r>
            <a:r>
              <a:t>;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student(1).class(1).instructor = </a:t>
            </a:r>
            <a:r>
              <a:rPr>
                <a:solidFill>
                  <a:srgbClr val="B245F3"/>
                </a:solidFill>
              </a:rPr>
              <a:t>'Twinkle Bhavsar'</a:t>
            </a:r>
            <a:r>
              <a:t>;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student(1).class(2).instructor = </a:t>
            </a:r>
            <a:r>
              <a:rPr>
                <a:solidFill>
                  <a:srgbClr val="B245F3"/>
                </a:solidFill>
              </a:rPr>
              <a:t>'Ratna Rao'</a:t>
            </a:r>
            <a:r>
              <a:t>;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ommand Window…"/>
          <p:cNvSpPr txBox="1">
            <a:spLocks noGrp="1"/>
          </p:cNvSpPr>
          <p:nvPr>
            <p:ph type="body" idx="1"/>
          </p:nvPr>
        </p:nvSpPr>
        <p:spPr>
          <a:xfrm>
            <a:off x="240995" y="266461"/>
            <a:ext cx="12522810" cy="9220678"/>
          </a:xfrm>
          <a:prstGeom prst="rect">
            <a:avLst/>
          </a:prstGeom>
          <a:solidFill>
            <a:srgbClr val="FFFFFF"/>
          </a:solidFill>
          <a:ln w="9525">
            <a:round/>
          </a:ln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Command Window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student(1)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ans = 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 u="sng">
                <a:solidFill>
                  <a:srgbClr val="0433FF"/>
                </a:solidFill>
              </a:rPr>
              <a:t>struct</a:t>
            </a:r>
            <a:r>
              <a:t> with fields: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name: 'Shubh Patel'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addr1: 'Ghatlodia'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city: 'Ahmedabad'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state: 'Gujarat'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zip: '380061'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grade: [80 95 84]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class: [1×2 struct]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student(1).class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ans = 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1×2 </a:t>
            </a:r>
            <a:r>
              <a:rPr b="1" u="sng">
                <a:solidFill>
                  <a:srgbClr val="0433FF"/>
                </a:solidFill>
              </a:rPr>
              <a:t>struct</a:t>
            </a:r>
            <a:r>
              <a:t> array with fields: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name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instructor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student(1).class(1)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ans = 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 u="sng">
                <a:solidFill>
                  <a:srgbClr val="0433FF"/>
                </a:solidFill>
              </a:rPr>
              <a:t>struct</a:t>
            </a:r>
            <a:r>
              <a:t> with fields: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name: 'MATLAB 2ECOE76’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instructor: 'Twinkle Bhavsar'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student(1).class(2)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ans = 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 u="sng">
                <a:solidFill>
                  <a:srgbClr val="0433FF"/>
                </a:solidFill>
              </a:rPr>
              <a:t>struct</a:t>
            </a:r>
            <a:r>
              <a:t> with fields: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name: 'Technical Writing 2HSOE04'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instructor: 'Ratna Rao'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student(1).class(1).instructor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ans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'Twinkle Bhavsar'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ommand Window…"/>
          <p:cNvSpPr txBox="1">
            <a:spLocks noGrp="1"/>
          </p:cNvSpPr>
          <p:nvPr>
            <p:ph type="body" idx="1"/>
          </p:nvPr>
        </p:nvSpPr>
        <p:spPr>
          <a:xfrm>
            <a:off x="240995" y="266461"/>
            <a:ext cx="12522810" cy="9220678"/>
          </a:xfrm>
          <a:prstGeom prst="rect">
            <a:avLst/>
          </a:prstGeom>
          <a:solidFill>
            <a:srgbClr val="FFFFFF"/>
          </a:solidFill>
          <a:ln w="9525">
            <a:round/>
          </a:ln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Command Window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 Fieldnames of the Structure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</a:t>
            </a:r>
            <a:r>
              <a:t> %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fieldnames(student)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ans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7×1 </a:t>
            </a:r>
            <a:r>
              <a:rPr b="1" u="sng">
                <a:solidFill>
                  <a:srgbClr val="0433FF"/>
                </a:solidFill>
              </a:rPr>
              <a:t>cell</a:t>
            </a:r>
            <a:r>
              <a:t> array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{'name' }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{'addr1'}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{'city' }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{'state'}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{'zip'  }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{'grade'}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{‘class'}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Function Handle"/>
          <p:cNvSpPr txBox="1">
            <a:spLocks noGrp="1"/>
          </p:cNvSpPr>
          <p:nvPr>
            <p:ph type="title"/>
          </p:nvPr>
        </p:nvSpPr>
        <p:spPr>
          <a:xfrm>
            <a:off x="1270000" y="3510"/>
            <a:ext cx="10464800" cy="2540001"/>
          </a:xfrm>
          <a:prstGeom prst="rect">
            <a:avLst/>
          </a:prstGeom>
        </p:spPr>
        <p:txBody>
          <a:bodyPr/>
          <a:lstStyle/>
          <a:p>
            <a:pPr lvl="1"/>
            <a:r>
              <a:t>Function Handle</a:t>
            </a:r>
          </a:p>
        </p:txBody>
      </p:sp>
      <p:sp>
        <p:nvSpPr>
          <p:cNvPr id="372" name="Function Handle is the datatype of MATLAB, which is used to reference a function…"/>
          <p:cNvSpPr txBox="1">
            <a:spLocks noGrp="1"/>
          </p:cNvSpPr>
          <p:nvPr>
            <p:ph type="body" sz="half" idx="1"/>
          </p:nvPr>
        </p:nvSpPr>
        <p:spPr>
          <a:xfrm>
            <a:off x="1270000" y="2527955"/>
            <a:ext cx="10464800" cy="65329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31787" indent="-331787">
              <a:buBlip>
                <a:blip r:embed="rId2"/>
              </a:buBlip>
            </a:pPr>
            <a:r>
              <a:rPr sz="3200" dirty="0"/>
              <a:t>Function Handle is the datatype of MATLAB, which </a:t>
            </a:r>
            <a:r>
              <a:rPr sz="3200" dirty="0">
                <a:highlight>
                  <a:srgbClr val="FFFF00"/>
                </a:highlight>
              </a:rPr>
              <a:t>is used to reference a function</a:t>
            </a:r>
            <a:endParaRPr sz="4400" dirty="0">
              <a:highlight>
                <a:srgbClr val="FFFF00"/>
              </a:highlight>
            </a:endParaRPr>
          </a:p>
          <a:p>
            <a:pPr marL="331787" indent="-331787">
              <a:buBlip>
                <a:blip r:embed="rId2"/>
              </a:buBlip>
            </a:pPr>
            <a:r>
              <a:rPr sz="3200" dirty="0"/>
              <a:t>When a function handle is created, all the necessary information of function is stored in handle for further use</a:t>
            </a:r>
          </a:p>
          <a:p>
            <a:pPr marL="0" indent="0">
              <a:spcBef>
                <a:spcPts val="3200"/>
              </a:spcBef>
              <a:buSzTx/>
              <a:buNone/>
              <a:defRPr sz="3200"/>
            </a:pPr>
            <a:r>
              <a:rPr sz="4400" dirty="0"/>
              <a:t>Example :</a:t>
            </a:r>
          </a:p>
          <a:p>
            <a:pPr marL="0" indent="0">
              <a:spcBef>
                <a:spcPts val="2400"/>
              </a:spcBef>
              <a:buSzTx/>
              <a:buNone/>
            </a:pPr>
            <a:r>
              <a:rPr sz="3200" dirty="0"/>
              <a:t>Similar to pointer and reference variable in C/C++, which can “</a:t>
            </a:r>
            <a:r>
              <a:rPr sz="3200" dirty="0">
                <a:highlight>
                  <a:srgbClr val="FFFF00"/>
                </a:highlight>
              </a:rPr>
              <a:t>point</a:t>
            </a:r>
            <a:r>
              <a:rPr sz="3200" dirty="0"/>
              <a:t>” to an array of any datatype. Function handle does the same for functions.</a:t>
            </a:r>
          </a:p>
        </p:txBody>
      </p:sp>
      <p:sp>
        <p:nvSpPr>
          <p:cNvPr id="37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261521" y="9197831"/>
            <a:ext cx="480819" cy="4541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Function Handle"/>
          <p:cNvSpPr txBox="1">
            <a:spLocks noGrp="1"/>
          </p:cNvSpPr>
          <p:nvPr>
            <p:ph type="title"/>
          </p:nvPr>
        </p:nvSpPr>
        <p:spPr>
          <a:xfrm>
            <a:off x="1270000" y="3510"/>
            <a:ext cx="10464800" cy="2540001"/>
          </a:xfrm>
          <a:prstGeom prst="rect">
            <a:avLst/>
          </a:prstGeom>
        </p:spPr>
        <p:txBody>
          <a:bodyPr/>
          <a:lstStyle/>
          <a:p>
            <a:pPr lvl="1"/>
            <a:r>
              <a:t>Function Handle</a:t>
            </a:r>
          </a:p>
        </p:txBody>
      </p:sp>
      <p:sp>
        <p:nvSpPr>
          <p:cNvPr id="376" name="If you want to create a function handle of function, of which some of the argument should be constant, at that time you can specify which variables to be considered in function handle…"/>
          <p:cNvSpPr txBox="1">
            <a:spLocks noGrp="1"/>
          </p:cNvSpPr>
          <p:nvPr>
            <p:ph type="body" idx="1"/>
          </p:nvPr>
        </p:nvSpPr>
        <p:spPr>
          <a:xfrm>
            <a:off x="1270000" y="2269613"/>
            <a:ext cx="10464800" cy="64310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31787" indent="-331787">
              <a:buBlip>
                <a:blip r:embed="rId2"/>
              </a:buBlip>
            </a:pPr>
            <a:r>
              <a:rPr sz="3200" dirty="0"/>
              <a:t>If you want to create a function handle of function, of which some of the argument should be constant, at that time you can specify which variables to be </a:t>
            </a:r>
            <a:r>
              <a:rPr sz="3200" dirty="0">
                <a:highlight>
                  <a:srgbClr val="FFFF00"/>
                </a:highlight>
              </a:rPr>
              <a:t>considered in function handle</a:t>
            </a:r>
          </a:p>
          <a:p>
            <a:pPr marL="0" indent="0">
              <a:spcBef>
                <a:spcPts val="3200"/>
              </a:spcBef>
              <a:buSzTx/>
              <a:buNone/>
              <a:defRPr sz="3200"/>
            </a:pPr>
            <a:r>
              <a:rPr sz="4400" dirty="0"/>
              <a:t>Example :</a:t>
            </a:r>
          </a:p>
          <a:p>
            <a:pPr marL="0" indent="0">
              <a:spcBef>
                <a:spcPts val="1200"/>
              </a:spcBef>
              <a:buSzTx/>
              <a:buNone/>
            </a:pPr>
            <a:r>
              <a:rPr sz="3200" dirty="0"/>
              <a:t>Suppose, I want to create a number of column vectors of </a:t>
            </a:r>
            <a:r>
              <a:rPr sz="3200" dirty="0">
                <a:highlight>
                  <a:srgbClr val="FFFF00"/>
                </a:highlight>
              </a:rPr>
              <a:t>size x</a:t>
            </a:r>
            <a:r>
              <a:rPr sz="3200" dirty="0"/>
              <a:t>, then I can simple specify first argument of ‘ones’ function as variable and second argument as constant.</a:t>
            </a:r>
          </a:p>
          <a:p>
            <a:pPr marL="0" indent="0">
              <a:spcBef>
                <a:spcPts val="2400"/>
              </a:spcBef>
              <a:buSzTx/>
              <a:buNone/>
              <a:defRPr>
                <a:solidFill>
                  <a:schemeClr val="accent1"/>
                </a:solidFill>
              </a:defRPr>
            </a:pPr>
            <a:r>
              <a:rPr sz="3200" dirty="0" err="1"/>
              <a:t>colOnes</a:t>
            </a:r>
            <a:r>
              <a:rPr sz="3200" dirty="0"/>
              <a:t> = @(x)ones(x,1)</a:t>
            </a:r>
          </a:p>
        </p:txBody>
      </p:sp>
      <p:sp>
        <p:nvSpPr>
          <p:cNvPr id="37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293095" y="9197831"/>
            <a:ext cx="417670" cy="4541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Function Handle"/>
          <p:cNvSpPr txBox="1">
            <a:spLocks noGrp="1"/>
          </p:cNvSpPr>
          <p:nvPr>
            <p:ph type="title"/>
          </p:nvPr>
        </p:nvSpPr>
        <p:spPr>
          <a:xfrm>
            <a:off x="1270000" y="3510"/>
            <a:ext cx="10464800" cy="2540001"/>
          </a:xfrm>
          <a:prstGeom prst="rect">
            <a:avLst/>
          </a:prstGeom>
        </p:spPr>
        <p:txBody>
          <a:bodyPr/>
          <a:lstStyle/>
          <a:p>
            <a:pPr lvl="1"/>
            <a:r>
              <a:t>Function Handle</a:t>
            </a:r>
          </a:p>
        </p:txBody>
      </p:sp>
      <p:sp>
        <p:nvSpPr>
          <p:cNvPr id="38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290064" y="9197831"/>
            <a:ext cx="423732" cy="4541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graphicFrame>
        <p:nvGraphicFramePr>
          <p:cNvPr id="381" name="Table"/>
          <p:cNvGraphicFramePr/>
          <p:nvPr>
            <p:extLst>
              <p:ext uri="{D42A27DB-BD31-4B8C-83A1-F6EECF244321}">
                <p14:modId xmlns:p14="http://schemas.microsoft.com/office/powerpoint/2010/main" val="2351935853"/>
              </p:ext>
            </p:extLst>
          </p:nvPr>
        </p:nvGraphicFramePr>
        <p:xfrm>
          <a:off x="419441" y="2035454"/>
          <a:ext cx="12165917" cy="720668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178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87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4267"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@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T w="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  <a:highlight>
                            <a:srgbClr val="FFFF00"/>
                          </a:highlight>
                        </a:rPr>
                        <a:t>Create a function handle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112"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feval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Evaluate a function using a function handle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0521"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func2str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Recover the function name associated with a given function handle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0521"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functions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Recover miscellaneous information from a function handle. The data is returned in a structure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4267"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str2func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Create a function handle from a specified string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Function Handle"/>
          <p:cNvSpPr txBox="1">
            <a:spLocks noGrp="1"/>
          </p:cNvSpPr>
          <p:nvPr>
            <p:ph type="title"/>
          </p:nvPr>
        </p:nvSpPr>
        <p:spPr>
          <a:xfrm>
            <a:off x="1270000" y="3510"/>
            <a:ext cx="10464800" cy="2540001"/>
          </a:xfrm>
          <a:prstGeom prst="rect">
            <a:avLst/>
          </a:prstGeom>
        </p:spPr>
        <p:txBody>
          <a:bodyPr/>
          <a:lstStyle/>
          <a:p>
            <a:pPr lvl="1"/>
            <a:r>
              <a:t>Function Handle</a:t>
            </a:r>
          </a:p>
        </p:txBody>
      </p:sp>
      <p:sp>
        <p:nvSpPr>
          <p:cNvPr id="384" name="We can pass function handle as a argument to another function for some processing…"/>
          <p:cNvSpPr txBox="1">
            <a:spLocks noGrp="1"/>
          </p:cNvSpPr>
          <p:nvPr>
            <p:ph type="body" sz="half" idx="1"/>
          </p:nvPr>
        </p:nvSpPr>
        <p:spPr>
          <a:xfrm>
            <a:off x="1270000" y="2269614"/>
            <a:ext cx="10464800" cy="61400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31787" indent="-331787">
              <a:buBlip>
                <a:blip r:embed="rId2"/>
              </a:buBlip>
            </a:pPr>
            <a:r>
              <a:rPr sz="3200" dirty="0"/>
              <a:t>We can </a:t>
            </a:r>
            <a:r>
              <a:rPr sz="3200" dirty="0">
                <a:highlight>
                  <a:srgbClr val="FFFF00"/>
                </a:highlight>
              </a:rPr>
              <a:t>pass function handle </a:t>
            </a:r>
            <a:r>
              <a:rPr sz="3200" dirty="0"/>
              <a:t>as a argument to another function for some processing</a:t>
            </a:r>
          </a:p>
          <a:p>
            <a:pPr marL="331787" indent="-331787">
              <a:buBlip>
                <a:blip r:embed="rId2"/>
              </a:buBlip>
            </a:pPr>
            <a:r>
              <a:rPr sz="3200" dirty="0"/>
              <a:t>We get a </a:t>
            </a:r>
            <a:r>
              <a:rPr sz="3200" dirty="0">
                <a:highlight>
                  <a:srgbClr val="FFFF00"/>
                </a:highlight>
              </a:rPr>
              <a:t>nested function</a:t>
            </a:r>
            <a:r>
              <a:rPr sz="3200" dirty="0"/>
              <a:t> as a return value from some function</a:t>
            </a:r>
          </a:p>
          <a:p>
            <a:pPr marL="331787" indent="-331787">
              <a:buBlip>
                <a:blip r:embed="rId2"/>
              </a:buBlip>
            </a:pPr>
            <a:r>
              <a:rPr sz="3200" dirty="0"/>
              <a:t>We can access a nested function from outside of its parent function</a:t>
            </a:r>
          </a:p>
          <a:p>
            <a:pPr marL="331787" indent="-331787">
              <a:buBlip>
                <a:blip r:embed="rId2"/>
              </a:buBlip>
            </a:pPr>
            <a:r>
              <a:rPr sz="3200" dirty="0"/>
              <a:t>Improvement in performance for repeated functions</a:t>
            </a:r>
          </a:p>
          <a:p>
            <a:pPr marL="331787" indent="-331787">
              <a:buBlip>
                <a:blip r:embed="rId2"/>
              </a:buBlip>
            </a:pPr>
            <a:r>
              <a:rPr sz="3200" dirty="0"/>
              <a:t>We can include more functions in single .m file</a:t>
            </a:r>
          </a:p>
        </p:txBody>
      </p:sp>
      <p:sp>
        <p:nvSpPr>
          <p:cNvPr id="38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298400" y="9197831"/>
            <a:ext cx="407061" cy="4541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ommand Window…"/>
          <p:cNvSpPr txBox="1">
            <a:spLocks noGrp="1"/>
          </p:cNvSpPr>
          <p:nvPr>
            <p:ph type="body" idx="1"/>
          </p:nvPr>
        </p:nvSpPr>
        <p:spPr>
          <a:xfrm>
            <a:off x="240995" y="3877645"/>
            <a:ext cx="12522810" cy="5609494"/>
          </a:xfrm>
          <a:prstGeom prst="rect">
            <a:avLst/>
          </a:prstGeom>
          <a:solidFill>
            <a:srgbClr val="FFFFFF"/>
          </a:solidFill>
          <a:ln w="9525">
            <a:round/>
          </a:ln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Command Window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handle_checkNumber = @checkNumber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handle_checkNumber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 b="1" u="sng">
                <a:solidFill>
                  <a:srgbClr val="0433FF"/>
                </a:solidFill>
              </a:rPr>
              <a:t>function_handle</a:t>
            </a:r>
            <a:r>
              <a:rPr>
                <a:solidFill>
                  <a:srgbClr val="000000"/>
                </a:solidFill>
              </a:rPr>
              <a:t> with value: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@checkNumber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handle_checkNumber(-5)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ans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'Negative'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handle_checkNumber(0)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ans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'Zero'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handle_checkNumber(10)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ans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'Positive'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handleName = </a:t>
            </a:r>
            <a:r>
              <a:rPr>
                <a:solidFill>
                  <a:srgbClr val="B245F3"/>
                </a:solidFill>
              </a:rPr>
              <a:t>'checkNumber'</a:t>
            </a:r>
            <a:r>
              <a:rPr>
                <a:solidFill>
                  <a:srgbClr val="000000"/>
                </a:solidFill>
              </a:rPr>
              <a:t>;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handle_checkNumber = str2func(handleName)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handle_checkNumber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 b="1" u="sng">
                <a:solidFill>
                  <a:srgbClr val="0433FF"/>
                </a:solidFill>
              </a:rPr>
              <a:t>function_handle</a:t>
            </a:r>
            <a:r>
              <a:rPr>
                <a:solidFill>
                  <a:srgbClr val="000000"/>
                </a:solidFill>
              </a:rPr>
              <a:t> with value: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@checkNumber</a:t>
            </a:r>
          </a:p>
        </p:txBody>
      </p:sp>
      <p:grpSp>
        <p:nvGrpSpPr>
          <p:cNvPr id="390" name="checkNumber.m…"/>
          <p:cNvGrpSpPr/>
          <p:nvPr/>
        </p:nvGrpSpPr>
        <p:grpSpPr>
          <a:xfrm>
            <a:off x="202895" y="234628"/>
            <a:ext cx="12599010" cy="3378587"/>
            <a:chOff x="0" y="0"/>
            <a:chExt cx="12599008" cy="3378586"/>
          </a:xfrm>
        </p:grpSpPr>
        <p:sp>
          <p:nvSpPr>
            <p:cNvPr id="389" name="checkNumber.m…"/>
            <p:cNvSpPr txBox="1"/>
            <p:nvPr/>
          </p:nvSpPr>
          <p:spPr>
            <a:xfrm>
              <a:off x="38100" y="38100"/>
              <a:ext cx="12522809" cy="33023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checkNumber.m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433FF"/>
                  </a:solidFill>
                </a:rPr>
                <a:t>function</a:t>
              </a:r>
              <a:r>
                <a:t> val = checkNumber(a)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>
                  <a:solidFill>
                    <a:srgbClr val="0433FF"/>
                  </a:solidFill>
                </a:rPr>
                <a:t>if</a:t>
              </a:r>
              <a:r>
                <a:t>(a == 0)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val = </a:t>
              </a:r>
              <a:r>
                <a:rPr>
                  <a:solidFill>
                    <a:srgbClr val="B245F3"/>
                  </a:solidFill>
                </a:rPr>
                <a:t>'Zero'</a:t>
              </a:r>
              <a:r>
                <a:t>;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>
                  <a:solidFill>
                    <a:srgbClr val="0433FF"/>
                  </a:solidFill>
                </a:rPr>
                <a:t>elseif</a:t>
              </a:r>
              <a:r>
                <a:t>(a &gt; 0)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val = </a:t>
              </a:r>
              <a:r>
                <a:rPr>
                  <a:solidFill>
                    <a:srgbClr val="B245F3"/>
                  </a:solidFill>
                </a:rPr>
                <a:t>'Positive'</a:t>
              </a:r>
              <a:r>
                <a:t>;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>
                  <a:solidFill>
                    <a:srgbClr val="0433FF"/>
                  </a:solidFill>
                </a:rPr>
                <a:t>else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val = </a:t>
              </a:r>
              <a:r>
                <a:rPr>
                  <a:solidFill>
                    <a:srgbClr val="B245F3"/>
                  </a:solidFill>
                </a:rPr>
                <a:t>'Negative'</a:t>
              </a:r>
              <a:r>
                <a:t>;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>
                  <a:solidFill>
                    <a:srgbClr val="0433FF"/>
                  </a:solidFill>
                </a:rPr>
                <a:t>end</a:t>
              </a:r>
            </a:p>
            <a:p>
              <a:pPr algn="l">
                <a:defRPr sz="1600">
                  <a:solidFill>
                    <a:srgbClr val="0433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end</a:t>
              </a:r>
            </a:p>
          </p:txBody>
        </p:sp>
        <p:pic>
          <p:nvPicPr>
            <p:cNvPr id="388" name="checkNumber.m… checkNumber.mfunction val = checkNumber(a)    if(a == 0)        val = 'Zero';    elseif(a &gt; 0)        val = 'Positive';    else        val = 'Negative';    endend" descr="checkNumber.m… checkNumber.mfunction val = checkNumber(a)    if(a == 0)        val = 'Zero';    elseif(a &gt; 0)        val = 'Positive';    else        val = 'Negative';    endend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599009" cy="337858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ommand Window…"/>
          <p:cNvSpPr txBox="1">
            <a:spLocks noGrp="1"/>
          </p:cNvSpPr>
          <p:nvPr>
            <p:ph type="body" idx="1"/>
          </p:nvPr>
        </p:nvSpPr>
        <p:spPr>
          <a:xfrm>
            <a:off x="240995" y="266461"/>
            <a:ext cx="12522810" cy="9220678"/>
          </a:xfrm>
          <a:prstGeom prst="rect">
            <a:avLst/>
          </a:prstGeom>
          <a:solidFill>
            <a:srgbClr val="FFFFFF"/>
          </a:solidFill>
          <a:ln w="9525">
            <a:round/>
          </a:ln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Command Window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handle_checkNumber(-5)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ans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'Negative'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handle_checkNumber(0)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ans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'Zero'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handle_checkNumber(10)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ans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'Positive'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func2str(handle_checkNumber)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ans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'checkNumber'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colOnes = @(x)ones(x,1)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colOnes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 b="1" u="sng">
                <a:solidFill>
                  <a:srgbClr val="0433FF"/>
                </a:solidFill>
              </a:rPr>
              <a:t>function_handle</a:t>
            </a:r>
            <a:r>
              <a:rPr>
                <a:solidFill>
                  <a:srgbClr val="000000"/>
                </a:solidFill>
              </a:rPr>
              <a:t> with value: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@(x)ones(x,1)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colVector = colOnes(5)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colVector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1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1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1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1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1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fun = </a:t>
            </a:r>
            <a:r>
              <a:rPr>
                <a:solidFill>
                  <a:srgbClr val="B245F3"/>
                </a:solidFill>
              </a:rPr>
              <a:t>'eye'</a:t>
            </a:r>
            <a:r>
              <a:rPr>
                <a:solidFill>
                  <a:srgbClr val="000000"/>
                </a:solidFill>
              </a:rPr>
              <a:t>;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x1 = 3;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x2 = 4;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feval(fun,x1)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ans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1     0     0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0     1     0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0     0     1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ommand Window…"/>
          <p:cNvSpPr txBox="1">
            <a:spLocks noGrp="1"/>
          </p:cNvSpPr>
          <p:nvPr>
            <p:ph type="body" idx="1"/>
          </p:nvPr>
        </p:nvSpPr>
        <p:spPr>
          <a:xfrm>
            <a:off x="240995" y="266461"/>
            <a:ext cx="12522810" cy="9220678"/>
          </a:xfrm>
          <a:prstGeom prst="rect">
            <a:avLst/>
          </a:prstGeom>
          <a:solidFill>
            <a:srgbClr val="FFFFFF"/>
          </a:solidFill>
          <a:ln w="9525">
            <a:round/>
          </a:ln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Command Window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&gt;&gt; a = eye(5)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a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1     0     0     0     0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0     1     0     0     0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0     0     1     0     0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0     0     0     1     0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0     0     0     0     1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&gt;&gt; </a:t>
            </a:r>
            <a:r>
              <a:rPr dirty="0" err="1"/>
              <a:t>aSparse</a:t>
            </a:r>
            <a:r>
              <a:rPr dirty="0"/>
              <a:t> = sparse(a)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aSparse</a:t>
            </a:r>
            <a:r>
              <a:rPr dirty="0"/>
              <a:t>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(1,1)        1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(2,2)        1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(3,3)        1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(4,4)        1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(5,5)        1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&gt;&gt; </a:t>
            </a:r>
            <a:r>
              <a:rPr dirty="0" err="1"/>
              <a:t>whos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Name         Size            Bytes  Class     Attributes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a            </a:t>
            </a:r>
            <a:r>
              <a:rPr dirty="0">
                <a:highlight>
                  <a:srgbClr val="FFFF00"/>
                </a:highlight>
              </a:rPr>
              <a:t>5x5               200  double              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highlight>
                  <a:srgbClr val="FFFF00"/>
                </a:highlight>
              </a:rPr>
              <a:t>  </a:t>
            </a:r>
            <a:r>
              <a:rPr dirty="0" err="1">
                <a:highlight>
                  <a:srgbClr val="FFFF00"/>
                </a:highlight>
              </a:rPr>
              <a:t>aSparse</a:t>
            </a:r>
            <a:r>
              <a:rPr dirty="0">
                <a:highlight>
                  <a:srgbClr val="FFFF00"/>
                </a:highlight>
              </a:rPr>
              <a:t>      5x5               128  double    </a:t>
            </a:r>
            <a:r>
              <a:rPr dirty="0"/>
              <a:t>sparse    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000000"/>
                </a:solidFill>
              </a:rPr>
              <a:t>&gt;&gt; </a:t>
            </a:r>
            <a:r>
              <a:rPr dirty="0"/>
              <a:t>%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000000"/>
                </a:solidFill>
              </a:rPr>
              <a:t>&gt;&gt; </a:t>
            </a:r>
            <a:r>
              <a:rPr dirty="0"/>
              <a:t>% a have 25 elements so it requires 25*8 = 200 bytes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000000"/>
                </a:solidFill>
              </a:rPr>
              <a:t>&gt;&gt; </a:t>
            </a:r>
            <a:r>
              <a:rPr dirty="0"/>
              <a:t>% </a:t>
            </a:r>
            <a:r>
              <a:rPr dirty="0" err="1"/>
              <a:t>aSparse</a:t>
            </a:r>
            <a:r>
              <a:rPr dirty="0"/>
              <a:t> have 10 non-zero elements, so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000000"/>
                </a:solidFill>
              </a:rPr>
              <a:t>&gt;&gt;</a:t>
            </a:r>
            <a:r>
              <a:rPr dirty="0"/>
              <a:t> % 10 array indices occupying 4 bytes each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000000"/>
                </a:solidFill>
              </a:rPr>
              <a:t>&gt;&gt;</a:t>
            </a:r>
            <a:r>
              <a:rPr dirty="0"/>
              <a:t> % 8 byte overhead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000000"/>
                </a:solidFill>
              </a:rPr>
              <a:t>&gt;&gt;</a:t>
            </a:r>
            <a:r>
              <a:rPr dirty="0"/>
              <a:t> % it requires = 10*8 + 10*4 + 8 = 128 bytes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000000"/>
                </a:solidFill>
              </a:rPr>
              <a:t>&gt;&gt;</a:t>
            </a:r>
            <a:r>
              <a:rPr dirty="0"/>
              <a:t> %</a:t>
            </a:r>
            <a:endParaRPr sz="1200" dirty="0"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&gt;&gt; z = eye(10000);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&gt;&gt; </a:t>
            </a:r>
            <a:r>
              <a:rPr dirty="0" err="1"/>
              <a:t>zSparse</a:t>
            </a:r>
            <a:r>
              <a:rPr dirty="0"/>
              <a:t> = sparse(z);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&gt;&gt; </a:t>
            </a:r>
            <a:r>
              <a:rPr dirty="0" err="1"/>
              <a:t>whos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Name             Size                   Bytes  Class     Attributes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z            10000x10000            800000000  double              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zSparse</a:t>
            </a:r>
            <a:r>
              <a:rPr dirty="0"/>
              <a:t>      10000x10000               240008  double    sparse    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ommand Window…"/>
          <p:cNvSpPr txBox="1">
            <a:spLocks noGrp="1"/>
          </p:cNvSpPr>
          <p:nvPr>
            <p:ph type="body" idx="1"/>
          </p:nvPr>
        </p:nvSpPr>
        <p:spPr>
          <a:xfrm>
            <a:off x="240995" y="266461"/>
            <a:ext cx="12522810" cy="9220678"/>
          </a:xfrm>
          <a:prstGeom prst="rect">
            <a:avLst/>
          </a:prstGeom>
          <a:solidFill>
            <a:srgbClr val="FFFFFF"/>
          </a:solidFill>
          <a:ln w="9525">
            <a:round/>
          </a:ln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Command Window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&gt;&gt; </a:t>
            </a:r>
            <a:r>
              <a:rPr dirty="0" err="1"/>
              <a:t>feval</a:t>
            </a:r>
            <a:r>
              <a:rPr dirty="0"/>
              <a:t>(fun,x1,x2)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ans</a:t>
            </a:r>
            <a:r>
              <a:rPr dirty="0"/>
              <a:t>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1     0     0     0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0     1     0     0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0     0     1     0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&gt;&gt; </a:t>
            </a:r>
            <a:r>
              <a:rPr dirty="0" err="1"/>
              <a:t>feval</a:t>
            </a:r>
            <a:r>
              <a:rPr dirty="0"/>
              <a:t>(@round,pi)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ans</a:t>
            </a:r>
            <a:r>
              <a:rPr dirty="0"/>
              <a:t>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3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&gt;&gt; </a:t>
            </a:r>
            <a:r>
              <a:rPr dirty="0" err="1"/>
              <a:t>feval</a:t>
            </a:r>
            <a:r>
              <a:rPr dirty="0"/>
              <a:t>(@round,pi,2)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ans</a:t>
            </a:r>
            <a:r>
              <a:rPr dirty="0"/>
              <a:t>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 3.14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&gt;&gt; functions(</a:t>
            </a:r>
            <a:r>
              <a:rPr dirty="0" err="1"/>
              <a:t>handle_checkNumber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ans</a:t>
            </a:r>
            <a:r>
              <a:rPr dirty="0"/>
              <a:t> = 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b="1" u="sng" dirty="0">
                <a:solidFill>
                  <a:srgbClr val="0433FF"/>
                </a:solidFill>
              </a:rPr>
              <a:t>struct</a:t>
            </a:r>
            <a:r>
              <a:rPr dirty="0"/>
              <a:t> with fields: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function: '</a:t>
            </a:r>
            <a:r>
              <a:rPr dirty="0" err="1"/>
              <a:t>checkNumber</a:t>
            </a:r>
            <a:r>
              <a:rPr dirty="0"/>
              <a:t>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type: 'simple'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file: ‘</a:t>
            </a:r>
            <a:r>
              <a:rPr lang="en-US" dirty="0"/>
              <a:t>C:</a:t>
            </a:r>
            <a:r>
              <a:rPr dirty="0"/>
              <a:t>/Users/</a:t>
            </a:r>
            <a:r>
              <a:rPr lang="en-US" dirty="0"/>
              <a:t>Immortal</a:t>
            </a:r>
            <a:r>
              <a:rPr dirty="0"/>
              <a:t>/Documents/MATLAB/</a:t>
            </a:r>
            <a:r>
              <a:rPr dirty="0" err="1"/>
              <a:t>checkNumber.m</a:t>
            </a:r>
            <a:r>
              <a:rPr dirty="0"/>
              <a:t>'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ommand Window…"/>
          <p:cNvSpPr txBox="1">
            <a:spLocks noGrp="1"/>
          </p:cNvSpPr>
          <p:nvPr>
            <p:ph type="body" idx="1"/>
          </p:nvPr>
        </p:nvSpPr>
        <p:spPr>
          <a:xfrm>
            <a:off x="240995" y="4972714"/>
            <a:ext cx="12522810" cy="4514425"/>
          </a:xfrm>
          <a:prstGeom prst="rect">
            <a:avLst/>
          </a:prstGeom>
          <a:solidFill>
            <a:srgbClr val="FFFFFF"/>
          </a:solidFill>
          <a:ln w="9525">
            <a:round/>
          </a:ln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Command Window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&gt;&gt; </a:t>
            </a:r>
            <a:r>
              <a:rPr dirty="0" err="1"/>
              <a:t>hd</a:t>
            </a:r>
            <a:r>
              <a:rPr dirty="0"/>
              <a:t> = </a:t>
            </a:r>
            <a:r>
              <a:rPr dirty="0" err="1"/>
              <a:t>countCalls</a:t>
            </a:r>
            <a:r>
              <a:rPr dirty="0"/>
              <a:t>(5)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hd</a:t>
            </a:r>
            <a:r>
              <a:rPr dirty="0"/>
              <a:t>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b="1" u="sng" dirty="0" err="1">
                <a:solidFill>
                  <a:srgbClr val="0433FF"/>
                </a:solidFill>
              </a:rPr>
              <a:t>function_handle</a:t>
            </a:r>
            <a:r>
              <a:rPr dirty="0"/>
              <a:t> with value: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@countCalls/increment_cnt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&gt;&gt; </a:t>
            </a:r>
            <a:r>
              <a:rPr dirty="0" err="1"/>
              <a:t>hd</a:t>
            </a:r>
            <a:r>
              <a:rPr dirty="0"/>
              <a:t>()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ans</a:t>
            </a:r>
            <a:r>
              <a:rPr dirty="0"/>
              <a:t>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6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&gt;&gt; </a:t>
            </a:r>
            <a:r>
              <a:rPr dirty="0" err="1"/>
              <a:t>hd</a:t>
            </a:r>
            <a:r>
              <a:rPr dirty="0"/>
              <a:t>()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ans</a:t>
            </a:r>
            <a:r>
              <a:rPr dirty="0"/>
              <a:t>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7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&gt;&gt; </a:t>
            </a:r>
            <a:r>
              <a:rPr dirty="0" err="1"/>
              <a:t>hd</a:t>
            </a:r>
            <a:r>
              <a:rPr dirty="0"/>
              <a:t>()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ans</a:t>
            </a:r>
            <a:r>
              <a:rPr dirty="0"/>
              <a:t>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8</a:t>
            </a:r>
          </a:p>
        </p:txBody>
      </p:sp>
      <p:grpSp>
        <p:nvGrpSpPr>
          <p:cNvPr id="399" name="countCalls.m…"/>
          <p:cNvGrpSpPr/>
          <p:nvPr/>
        </p:nvGrpSpPr>
        <p:grpSpPr>
          <a:xfrm>
            <a:off x="202895" y="176013"/>
            <a:ext cx="12599010" cy="4453272"/>
            <a:chOff x="0" y="0"/>
            <a:chExt cx="12599008" cy="4453271"/>
          </a:xfrm>
        </p:grpSpPr>
        <p:sp>
          <p:nvSpPr>
            <p:cNvPr id="398" name="countCalls.m…"/>
            <p:cNvSpPr txBox="1"/>
            <p:nvPr/>
          </p:nvSpPr>
          <p:spPr>
            <a:xfrm>
              <a:off x="38100" y="38100"/>
              <a:ext cx="12522809" cy="43770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countCalls.m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433FF"/>
                  </a:solidFill>
                </a:rPr>
                <a:t>function</a:t>
              </a:r>
              <a:r>
                <a:t> fhandle = countCalls(initial_value)</a:t>
              </a:r>
            </a:p>
            <a:p>
              <a:pPr algn="l">
                <a:defRPr sz="1600">
                  <a:solidFill>
                    <a:srgbClr val="4A874E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 </a:t>
              </a:r>
              <a:r>
                <a:t>% Save initial value in a local variable</a:t>
              </a:r>
              <a:endParaRPr>
                <a:solidFill>
                  <a:srgbClr val="000000"/>
                </a:solidFill>
              </a:endParaRPr>
            </a:p>
            <a:p>
              <a:pPr algn="l">
                <a:defRPr sz="1600">
                  <a:solidFill>
                    <a:srgbClr val="4A874E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 </a:t>
              </a:r>
              <a:r>
                <a:t>% in the host function.</a:t>
              </a:r>
              <a:endParaRPr>
                <a:solidFill>
                  <a:srgbClr val="000000"/>
                </a:solidFill>
              </a:endParaRP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current_count = initial_value;</a:t>
              </a:r>
            </a:p>
            <a:p>
              <a:pPr algn="l">
                <a:defRPr sz="1600">
                  <a:solidFill>
                    <a:srgbClr val="4A874E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 </a:t>
              </a:r>
              <a:r>
                <a:t>% Create and return a function handle to the</a:t>
              </a:r>
              <a:endParaRPr>
                <a:solidFill>
                  <a:srgbClr val="000000"/>
                </a:solidFill>
              </a:endParaRPr>
            </a:p>
            <a:p>
              <a:pPr algn="l">
                <a:defRPr sz="1600">
                  <a:solidFill>
                    <a:srgbClr val="4A874E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 </a:t>
              </a:r>
              <a:r>
                <a:t>% nested function below.</a:t>
              </a:r>
              <a:endParaRPr>
                <a:solidFill>
                  <a:srgbClr val="000000"/>
                </a:solidFill>
              </a:endParaRP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fhandle = @increment_cnt;</a:t>
              </a:r>
            </a:p>
            <a:p>
              <a:pPr algn="l">
                <a:defRPr sz="1600">
                  <a:solidFill>
                    <a:srgbClr val="4A874E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 </a:t>
              </a:r>
              <a:r>
                <a:t>% Define a nested function to increment counter</a:t>
              </a:r>
              <a:endParaRPr>
                <a:solidFill>
                  <a:srgbClr val="000000"/>
                </a:solidFill>
              </a:endParaRP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>
                  <a:solidFill>
                    <a:srgbClr val="0433FF"/>
                  </a:solidFill>
                </a:rPr>
                <a:t>function</a:t>
              </a:r>
              <a:r>
                <a:t> count = increment_cnt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current_count = current_count + 1;</a:t>
              </a:r>
            </a:p>
            <a:p>
              <a:pPr algn="l">
                <a:defRPr sz="1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count = current_count;</a:t>
              </a:r>
            </a:p>
            <a:p>
              <a:pPr algn="l">
                <a:defRPr sz="1600">
                  <a:solidFill>
                    <a:srgbClr val="4A874E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 </a:t>
              </a:r>
              <a:r>
                <a:rPr>
                  <a:solidFill>
                    <a:srgbClr val="0433FF"/>
                  </a:solidFill>
                </a:rPr>
                <a:t>end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% function increment_count</a:t>
              </a:r>
              <a:endParaRPr>
                <a:solidFill>
                  <a:srgbClr val="000000"/>
                </a:solidFill>
              </a:endParaRPr>
            </a:p>
            <a:p>
              <a:pPr algn="l">
                <a:defRPr sz="1600">
                  <a:solidFill>
                    <a:srgbClr val="0433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end</a:t>
              </a:r>
            </a:p>
          </p:txBody>
        </p:sp>
        <p:pic>
          <p:nvPicPr>
            <p:cNvPr id="397" name="countCalls.m… countCalls.mfunction fhandle = countCalls(initial_value)    % Save initial value in a local variable    % in the host function.    current_count = initial_value;    % Create and return a function handle to the    % nested function below.   " descr="countCalls.m… countCalls.mfunction fhandle = countCalls(initial_value)    % Save initial value in a local variable    % in the host function.    current_count = initial_value;    % Create and return a function handle to the    % nested function below.    fhandle = @increment_cnt;    % Define a nested function to increment counter    function count = increment_cnt        current_count = current_count + 1;        count = current_count;    end % function increment_countend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599009" cy="445327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hank Yo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2800">
                <a:gradFill flip="none" rotWithShape="1">
                  <a:gsLst>
                    <a:gs pos="0">
                      <a:schemeClr val="accent4">
                        <a:satOff val="8090"/>
                        <a:lumOff val="-22165"/>
                      </a:schemeClr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</a:lstStyle>
          <a:p>
            <a:r>
              <a:t>Thank You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parse Array"/>
          <p:cNvSpPr txBox="1">
            <a:spLocks noGrp="1"/>
          </p:cNvSpPr>
          <p:nvPr>
            <p:ph type="title"/>
          </p:nvPr>
        </p:nvSpPr>
        <p:spPr>
          <a:xfrm>
            <a:off x="1270000" y="3510"/>
            <a:ext cx="10464800" cy="2540001"/>
          </a:xfrm>
          <a:prstGeom prst="rect">
            <a:avLst/>
          </a:prstGeom>
        </p:spPr>
        <p:txBody>
          <a:bodyPr/>
          <a:lstStyle/>
          <a:p>
            <a:pPr lvl="1"/>
            <a:r>
              <a:t>Sparse Array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71653" y="9197831"/>
            <a:ext cx="260554" cy="4541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aphicFrame>
        <p:nvGraphicFramePr>
          <p:cNvPr id="134" name="Table"/>
          <p:cNvGraphicFramePr/>
          <p:nvPr/>
        </p:nvGraphicFramePr>
        <p:xfrm>
          <a:off x="419441" y="2035454"/>
          <a:ext cx="12165916" cy="720668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18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5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0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6546">
                <a:tc rowSpan="3"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chemeClr val="accent5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Create Sparse Matrices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T w="0"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 err="1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speye</a:t>
                      </a:r>
                      <a:r>
                        <a:rPr sz="2200" dirty="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(row, col)</a:t>
                      </a:r>
                    </a:p>
                  </a:txBody>
                  <a:tcPr marL="50800" marR="50800" marT="50800" marB="50800" anchor="ctr" horzOverflow="overflow">
                    <a:lnT w="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Create a sparse identity matrix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41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sprand(row)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Create a sparse uniformly distributed random matrix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41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sprandn(row)</a:t>
                      </a:r>
                    </a:p>
                  </a:txBody>
                  <a:tcPr marL="50800" marR="50800" marT="50800" marB="50800" anchor="ctr" horzOverflow="overflow"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Create a sparse normally distributed random matrix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4148">
                <a:tc rowSpan="3"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chemeClr val="accent5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Full to Sparse Conversion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sparse(var)</a:t>
                      </a:r>
                    </a:p>
                  </a:txBody>
                  <a:tcPr marL="50800" marR="50800" marT="50800" marB="50800" anchor="ctr" horzOverflow="overflow">
                    <a:lnT w="2540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Convert a full matrix into a sparse matrix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41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full(var)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Convert a sparse matrix into a full matrix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41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find(element)</a:t>
                      </a:r>
                    </a:p>
                  </a:txBody>
                  <a:tcPr marL="50800" marR="50800" marT="50800" marB="50800" anchor="ctr" horzOverflow="overflow"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Find indices and values of nonzero elements in a matrix 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89399"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chemeClr val="accent5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Sparse Array Identification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T w="25400">
                      <a:solidFill>
                        <a:srgbClr val="FFFFFF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issparse(var)</a:t>
                      </a:r>
                    </a:p>
                  </a:txBody>
                  <a:tcPr marL="50800" marR="50800" marT="50800" marB="50800" anchor="ctr" horzOverflow="overflow">
                    <a:lnT w="25400">
                      <a:solidFill>
                        <a:srgbClr val="FFFFFF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2200"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defRPr>
                      </a:pPr>
                      <a:r>
                        <a:rPr dirty="0"/>
                        <a:t>Returns true(</a:t>
                      </a:r>
                      <a:r>
                        <a:rPr dirty="0">
                          <a:solidFill>
                            <a:schemeClr val="accent3"/>
                          </a:solidFill>
                        </a:rPr>
                        <a:t>1</a:t>
                      </a:r>
                      <a:r>
                        <a:rPr dirty="0"/>
                        <a:t>) when array is sparse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3903D2-0077-4A2A-ADA7-92B373D6BDE0}"/>
                  </a:ext>
                </a:extLst>
              </p14:cNvPr>
              <p14:cNvContentPartPr/>
              <p14:nvPr/>
            </p14:nvContentPartPr>
            <p14:xfrm>
              <a:off x="3890695" y="2179012"/>
              <a:ext cx="271440" cy="217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3903D2-0077-4A2A-ADA7-92B373D6BD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2055" y="2170012"/>
                <a:ext cx="2890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68D96A1-E445-4D3E-AE98-89C025850B87}"/>
                  </a:ext>
                </a:extLst>
              </p14:cNvPr>
              <p14:cNvContentPartPr/>
              <p14:nvPr/>
            </p14:nvContentPartPr>
            <p14:xfrm>
              <a:off x="8810095" y="2396092"/>
              <a:ext cx="2491920" cy="38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68D96A1-E445-4D3E-AE98-89C025850B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01095" y="2387452"/>
                <a:ext cx="25095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A3C778D-E3AD-40E0-A5CC-39905961D399}"/>
                  </a:ext>
                </a:extLst>
              </p14:cNvPr>
              <p14:cNvContentPartPr/>
              <p14:nvPr/>
            </p14:nvContentPartPr>
            <p14:xfrm>
              <a:off x="3891775" y="3089092"/>
              <a:ext cx="225000" cy="211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A3C778D-E3AD-40E0-A5CC-39905961D3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82775" y="3080452"/>
                <a:ext cx="24264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A76675-3701-4439-9383-04A7C55CFE33}"/>
                  </a:ext>
                </a:extLst>
              </p14:cNvPr>
              <p14:cNvContentPartPr/>
              <p14:nvPr/>
            </p14:nvContentPartPr>
            <p14:xfrm>
              <a:off x="8563135" y="2977492"/>
              <a:ext cx="1816560" cy="137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A76675-3701-4439-9383-04A7C55CFE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54495" y="2968492"/>
                <a:ext cx="18342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F35AE2-D956-4ABE-BACE-0105B6ECEF36}"/>
                  </a:ext>
                </a:extLst>
              </p14:cNvPr>
              <p14:cNvContentPartPr/>
              <p14:nvPr/>
            </p14:nvContentPartPr>
            <p14:xfrm>
              <a:off x="4250695" y="5162332"/>
              <a:ext cx="384840" cy="264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F35AE2-D956-4ABE-BACE-0105B6ECEF3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42055" y="5153692"/>
                <a:ext cx="40248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8FF4D47-7602-4737-9DFF-F092A3B4575A}"/>
                  </a:ext>
                </a:extLst>
              </p14:cNvPr>
              <p14:cNvContentPartPr/>
              <p14:nvPr/>
            </p14:nvContentPartPr>
            <p14:xfrm>
              <a:off x="4435015" y="6261412"/>
              <a:ext cx="301680" cy="192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8FF4D47-7602-4737-9DFF-F092A3B4575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26375" y="6252772"/>
                <a:ext cx="319320" cy="21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CA9BF68B-2B01-456F-BD91-327DCFE57806}"/>
              </a:ext>
            </a:extLst>
          </p:cNvPr>
          <p:cNvGrpSpPr/>
          <p:nvPr/>
        </p:nvGrpSpPr>
        <p:grpSpPr>
          <a:xfrm>
            <a:off x="7513015" y="7338172"/>
            <a:ext cx="3990960" cy="227160"/>
            <a:chOff x="7513015" y="7338172"/>
            <a:chExt cx="399096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22086F-6177-4B15-AAC3-168959865272}"/>
                    </a:ext>
                  </a:extLst>
                </p14:cNvPr>
                <p14:cNvContentPartPr/>
                <p14:nvPr/>
              </p14:nvContentPartPr>
              <p14:xfrm>
                <a:off x="7513015" y="7338172"/>
                <a:ext cx="2216520" cy="227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22086F-6177-4B15-AAC3-16895986527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04015" y="7329172"/>
                  <a:ext cx="22341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EFBD4C3-87EC-423C-99DF-334539181C75}"/>
                    </a:ext>
                  </a:extLst>
                </p14:cNvPr>
                <p14:cNvContentPartPr/>
                <p14:nvPr/>
              </p14:nvContentPartPr>
              <p14:xfrm>
                <a:off x="10169815" y="7462372"/>
                <a:ext cx="1334160" cy="38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EFBD4C3-87EC-423C-99DF-334539181C7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60815" y="7453732"/>
                  <a:ext cx="1351800" cy="5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B1CF294-ADB1-4F6D-BF8C-A2BAF06B4409}"/>
                  </a:ext>
                </a:extLst>
              </p14:cNvPr>
              <p14:cNvContentPartPr/>
              <p14:nvPr/>
            </p14:nvContentPartPr>
            <p14:xfrm>
              <a:off x="8946175" y="7883572"/>
              <a:ext cx="105372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B1CF294-ADB1-4F6D-BF8C-A2BAF06B440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37175" y="7874572"/>
                <a:ext cx="1071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FF53B06-4906-4C19-A56E-95CE32172943}"/>
                  </a:ext>
                </a:extLst>
              </p14:cNvPr>
              <p14:cNvContentPartPr/>
              <p14:nvPr/>
            </p14:nvContentPartPr>
            <p14:xfrm>
              <a:off x="3929215" y="7100572"/>
              <a:ext cx="491400" cy="455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FF53B06-4906-4C19-A56E-95CE321729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20215" y="7091932"/>
                <a:ext cx="50904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AC7EC56-FD7C-4A98-B30D-C617B1EA7876}"/>
                  </a:ext>
                </a:extLst>
              </p14:cNvPr>
              <p14:cNvContentPartPr/>
              <p14:nvPr/>
            </p14:nvContentPartPr>
            <p14:xfrm>
              <a:off x="3978175" y="8137372"/>
              <a:ext cx="522360" cy="616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AC7EC56-FD7C-4A98-B30D-C617B1EA787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69535" y="8128732"/>
                <a:ext cx="540000" cy="633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parse Array"/>
          <p:cNvSpPr txBox="1">
            <a:spLocks noGrp="1"/>
          </p:cNvSpPr>
          <p:nvPr>
            <p:ph type="title"/>
          </p:nvPr>
        </p:nvSpPr>
        <p:spPr>
          <a:xfrm>
            <a:off x="1270000" y="3510"/>
            <a:ext cx="10464800" cy="2540001"/>
          </a:xfrm>
          <a:prstGeom prst="rect">
            <a:avLst/>
          </a:prstGeom>
        </p:spPr>
        <p:txBody>
          <a:bodyPr/>
          <a:lstStyle/>
          <a:p>
            <a:pPr lvl="1"/>
            <a:r>
              <a:t>Sparse Array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68622" y="9197831"/>
            <a:ext cx="266617" cy="4541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graphicFrame>
        <p:nvGraphicFramePr>
          <p:cNvPr id="138" name="Table"/>
          <p:cNvGraphicFramePr/>
          <p:nvPr/>
        </p:nvGraphicFramePr>
        <p:xfrm>
          <a:off x="419441" y="2035454"/>
          <a:ext cx="12165917" cy="720668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35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4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5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0535">
                <a:tc rowSpan="7"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chemeClr val="accent5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Working with Sparse Matrices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nnz(var)</a:t>
                      </a:r>
                    </a:p>
                  </a:txBody>
                  <a:tcPr marL="50800" marR="50800" marT="50800" marB="50800" anchor="ctr" horzOverflow="overflow">
                    <a:lnT w="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Number of nonzero matrix elements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21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nonzeros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Return a column vector containing the nonzero elements in a matrix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21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nzmax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Amount of storage allocated for nonzero matrix elements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21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spones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Replace nonzero sparse matrix elements with ones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95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Spalloc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Allocate space for a sparse matrix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95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spfun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Apply function to nonzero matrix elements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05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6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spy</a:t>
                      </a:r>
                    </a:p>
                  </a:txBody>
                  <a:tcPr marL="50800" marR="50800" marT="50800" marB="50800" anchor="ctr" horzOverflow="overflow"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effectLst>
                            <a:outerShdw blurRad="63500" dist="3302" dir="5400000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Visualize sparsity pattern as a plot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2DE67B2-0146-452D-9CC6-E2B4649E04FB}"/>
                  </a:ext>
                </a:extLst>
              </p14:cNvPr>
              <p14:cNvContentPartPr/>
              <p14:nvPr/>
            </p14:nvContentPartPr>
            <p14:xfrm>
              <a:off x="3163135" y="1969132"/>
              <a:ext cx="437760" cy="500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2DE67B2-0146-452D-9CC6-E2B4649E04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4495" y="1960132"/>
                <a:ext cx="45540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6DAE82-3A9E-4C9A-9023-F6C9F1585792}"/>
                  </a:ext>
                </a:extLst>
              </p14:cNvPr>
              <p14:cNvContentPartPr/>
              <p14:nvPr/>
            </p14:nvContentPartPr>
            <p14:xfrm>
              <a:off x="3224335" y="3314452"/>
              <a:ext cx="177840" cy="87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6DAE82-3A9E-4C9A-9023-F6C9F15857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5695" y="3305452"/>
                <a:ext cx="1954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C05B5D1-66E8-47AD-8931-FD693037A161}"/>
                  </a:ext>
                </a:extLst>
              </p14:cNvPr>
              <p14:cNvContentPartPr/>
              <p14:nvPr/>
            </p14:nvContentPartPr>
            <p14:xfrm>
              <a:off x="7315015" y="3384652"/>
              <a:ext cx="4346640" cy="112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C05B5D1-66E8-47AD-8931-FD693037A16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06375" y="3375652"/>
                <a:ext cx="436428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1BF1D9E-7A0C-47BC-862C-87ABA0E12345}"/>
                  </a:ext>
                </a:extLst>
              </p14:cNvPr>
              <p14:cNvContentPartPr/>
              <p14:nvPr/>
            </p14:nvContentPartPr>
            <p14:xfrm>
              <a:off x="7574935" y="3768772"/>
              <a:ext cx="2534040" cy="174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1BF1D9E-7A0C-47BC-862C-87ABA0E1234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65935" y="3760132"/>
                <a:ext cx="25516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7F30F1-6209-48A0-915E-0EC9B29796DF}"/>
                  </a:ext>
                </a:extLst>
              </p14:cNvPr>
              <p14:cNvContentPartPr/>
              <p14:nvPr/>
            </p14:nvContentPartPr>
            <p14:xfrm>
              <a:off x="10144615" y="4718092"/>
              <a:ext cx="1161360" cy="101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7F30F1-6209-48A0-915E-0EC9B29796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35975" y="4709092"/>
                <a:ext cx="11790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1785D7D-3C29-46CB-967B-FDD4CEB2F1C4}"/>
                  </a:ext>
                </a:extLst>
              </p14:cNvPr>
              <p14:cNvContentPartPr/>
              <p14:nvPr/>
            </p14:nvContentPartPr>
            <p14:xfrm>
              <a:off x="8352895" y="5362492"/>
              <a:ext cx="957240" cy="76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1785D7D-3C29-46CB-967B-FDD4CEB2F1C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44255" y="5353852"/>
                <a:ext cx="9748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42E61DD-C78E-4F2B-95BC-5749A46200D1}"/>
                  </a:ext>
                </a:extLst>
              </p14:cNvPr>
              <p14:cNvContentPartPr/>
              <p14:nvPr/>
            </p14:nvContentPartPr>
            <p14:xfrm>
              <a:off x="7215295" y="4212652"/>
              <a:ext cx="1189080" cy="916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42E61DD-C78E-4F2B-95BC-5749A46200D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06655" y="4204012"/>
                <a:ext cx="1206720" cy="9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8FEFDBF-8908-46D6-8E8A-5A4B1DEC87D8}"/>
                  </a:ext>
                </a:extLst>
              </p14:cNvPr>
              <p14:cNvContentPartPr/>
              <p14:nvPr/>
            </p14:nvContentPartPr>
            <p14:xfrm>
              <a:off x="3234055" y="4472572"/>
              <a:ext cx="1611720" cy="780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8FEFDBF-8908-46D6-8E8A-5A4B1DEC87D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25055" y="4463932"/>
                <a:ext cx="1629360" cy="79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6BAAC45-1DBA-4F83-B842-E81E6BA90349}"/>
                  </a:ext>
                </a:extLst>
              </p14:cNvPr>
              <p14:cNvContentPartPr/>
              <p14:nvPr/>
            </p14:nvContentPartPr>
            <p14:xfrm>
              <a:off x="3304615" y="5790172"/>
              <a:ext cx="452520" cy="513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6BAAC45-1DBA-4F83-B842-E81E6BA9034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95615" y="5781532"/>
                <a:ext cx="470160" cy="53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86A9205-8E06-4FE3-9A31-6AA2A00BF890}"/>
              </a:ext>
            </a:extLst>
          </p:cNvPr>
          <p:cNvGrpSpPr/>
          <p:nvPr/>
        </p:nvGrpSpPr>
        <p:grpSpPr>
          <a:xfrm>
            <a:off x="6795895" y="6325852"/>
            <a:ext cx="5040720" cy="74880"/>
            <a:chOff x="6795895" y="6325852"/>
            <a:chExt cx="5040720" cy="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A66DF5B-B8DE-4B4E-A2AD-6F7A0C276280}"/>
                    </a:ext>
                  </a:extLst>
                </p14:cNvPr>
                <p14:cNvContentPartPr/>
                <p14:nvPr/>
              </p14:nvContentPartPr>
              <p14:xfrm>
                <a:off x="6795895" y="6363292"/>
                <a:ext cx="1532520" cy="37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A66DF5B-B8DE-4B4E-A2AD-6F7A0C27628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87255" y="6354652"/>
                  <a:ext cx="15501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8CA5874-3BF8-432F-8A23-E8927B3EA668}"/>
                    </a:ext>
                  </a:extLst>
                </p14:cNvPr>
                <p14:cNvContentPartPr/>
                <p14:nvPr/>
              </p14:nvContentPartPr>
              <p14:xfrm>
                <a:off x="8735935" y="6364012"/>
                <a:ext cx="779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8CA5874-3BF8-432F-8A23-E8927B3EA66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27295" y="6355012"/>
                  <a:ext cx="796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07C43A9-FA08-425F-A856-758424DFB99F}"/>
                    </a:ext>
                  </a:extLst>
                </p14:cNvPr>
                <p14:cNvContentPartPr/>
                <p14:nvPr/>
              </p14:nvContentPartPr>
              <p14:xfrm>
                <a:off x="10589575" y="6338812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07C43A9-FA08-425F-A856-758424DFB99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580575" y="63298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C484AB3-C9EC-4E7D-8294-2754996D380B}"/>
                    </a:ext>
                  </a:extLst>
                </p14:cNvPr>
                <p14:cNvContentPartPr/>
                <p14:nvPr/>
              </p14:nvContentPartPr>
              <p14:xfrm>
                <a:off x="10589575" y="6325852"/>
                <a:ext cx="1247040" cy="25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C484AB3-C9EC-4E7D-8294-2754996D380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580575" y="6317212"/>
                  <a:ext cx="126468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4F5F91B-5159-4EE4-A38F-EFDCC5758A26}"/>
                  </a:ext>
                </a:extLst>
              </p14:cNvPr>
              <p14:cNvContentPartPr/>
              <p14:nvPr/>
            </p14:nvContentPartPr>
            <p14:xfrm>
              <a:off x="3126415" y="6990052"/>
              <a:ext cx="473760" cy="425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4F5F91B-5159-4EE4-A38F-EFDCC5758A2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17415" y="6981052"/>
                <a:ext cx="49140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620625-1B00-45E3-8E73-50D6D6CF0CA8}"/>
                  </a:ext>
                </a:extLst>
              </p14:cNvPr>
              <p14:cNvContentPartPr/>
              <p14:nvPr/>
            </p14:nvContentPartPr>
            <p14:xfrm>
              <a:off x="3249535" y="7846492"/>
              <a:ext cx="384120" cy="379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620625-1B00-45E3-8E73-50D6D6CF0CA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40895" y="7837492"/>
                <a:ext cx="40176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69C5A71-7452-4135-B98D-E1D64298660C}"/>
                  </a:ext>
                </a:extLst>
              </p14:cNvPr>
              <p14:cNvContentPartPr/>
              <p14:nvPr/>
            </p14:nvContentPartPr>
            <p14:xfrm>
              <a:off x="3446815" y="8504932"/>
              <a:ext cx="243720" cy="336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69C5A71-7452-4135-B98D-E1D64298660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37815" y="8495932"/>
                <a:ext cx="26136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82FA8DA-AA9E-4471-83BF-A06B8913A087}"/>
                  </a:ext>
                </a:extLst>
              </p14:cNvPr>
              <p14:cNvContentPartPr/>
              <p14:nvPr/>
            </p14:nvContentPartPr>
            <p14:xfrm>
              <a:off x="6337615" y="8240692"/>
              <a:ext cx="5054040" cy="1361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82FA8DA-AA9E-4471-83BF-A06B8913A08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28615" y="8231692"/>
                <a:ext cx="5071680" cy="1378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ommand Window…"/>
          <p:cNvSpPr txBox="1">
            <a:spLocks noGrp="1"/>
          </p:cNvSpPr>
          <p:nvPr>
            <p:ph type="body" idx="1"/>
          </p:nvPr>
        </p:nvSpPr>
        <p:spPr>
          <a:xfrm>
            <a:off x="240995" y="266461"/>
            <a:ext cx="12522810" cy="9220678"/>
          </a:xfrm>
          <a:prstGeom prst="rect">
            <a:avLst/>
          </a:prstGeom>
          <a:solidFill>
            <a:srgbClr val="FFFFFF"/>
          </a:solidFill>
          <a:ln w="9525">
            <a:round/>
          </a:ln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Command Window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 Create Sparse Matrices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</a:t>
            </a:r>
            <a:r>
              <a:t> %</a:t>
            </a:r>
            <a:endParaRPr sz="1200"/>
          </a:p>
          <a:p>
            <a:pPr marL="0" indent="0">
              <a:spcBef>
                <a:spcPts val="0"/>
              </a:spcBef>
              <a:buSzTx/>
              <a:buNone/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&gt;&gt; spEye = speye(3)</a:t>
            </a:r>
          </a:p>
          <a:p>
            <a:pPr marL="0" indent="0">
              <a:spcBef>
                <a:spcPts val="0"/>
              </a:spcBef>
              <a:buSzTx/>
              <a:buNone/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spEye =</a:t>
            </a:r>
          </a:p>
          <a:p>
            <a:pPr marL="0" indent="0">
              <a:spcBef>
                <a:spcPts val="0"/>
              </a:spcBef>
              <a:buSzTx/>
              <a:buNone/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(1,1)        1</a:t>
            </a:r>
          </a:p>
          <a:p>
            <a:pPr marL="0" indent="0">
              <a:spcBef>
                <a:spcPts val="0"/>
              </a:spcBef>
              <a:buSzTx/>
              <a:buNone/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(2,2)        1</a:t>
            </a:r>
          </a:p>
          <a:p>
            <a:pPr marL="0" indent="0">
              <a:spcBef>
                <a:spcPts val="0"/>
              </a:spcBef>
              <a:buSzTx/>
              <a:buNone/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(3,3)        1</a:t>
            </a:r>
          </a:p>
          <a:p>
            <a:pPr marL="0" indent="0">
              <a:spcBef>
                <a:spcPts val="0"/>
              </a:spcBef>
              <a:buSzTx/>
              <a:buNone/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&gt;&gt; spRand = sprand(3)</a:t>
            </a:r>
          </a:p>
          <a:p>
            <a:pPr marL="0" indent="0">
              <a:spcBef>
                <a:spcPts val="0"/>
              </a:spcBef>
              <a:buSzTx/>
              <a:buNone/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spRand =</a:t>
            </a:r>
          </a:p>
          <a:p>
            <a:pPr marL="0" indent="0">
              <a:spcBef>
                <a:spcPts val="0"/>
              </a:spcBef>
              <a:buSzTx/>
              <a:buNone/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(1,1)          0.2785</a:t>
            </a:r>
          </a:p>
          <a:p>
            <a:pPr marL="0" indent="0">
              <a:spcBef>
                <a:spcPts val="0"/>
              </a:spcBef>
              <a:buSzTx/>
              <a:buNone/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&gt;&gt; spRand = sprandn(3)</a:t>
            </a:r>
          </a:p>
          <a:p>
            <a:pPr marL="0" indent="0">
              <a:spcBef>
                <a:spcPts val="0"/>
              </a:spcBef>
              <a:buSzTx/>
              <a:buNone/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spRand =</a:t>
            </a:r>
          </a:p>
          <a:p>
            <a:pPr marL="0" indent="0">
              <a:spcBef>
                <a:spcPts val="0"/>
              </a:spcBef>
              <a:buSzTx/>
              <a:buNone/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(1,1)         0.34262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 Full to Sparse Conversion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</a:t>
            </a:r>
            <a:r>
              <a:t> %</a:t>
            </a:r>
            <a:endParaRPr sz="1200"/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&gt;&gt; a = eye(4)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a =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  1     0     0     0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  0     1     0     0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  0     0     1     0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  0     0     0     1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&gt;&gt; aSparse = sparse(a)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aSparse =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(1,1)        1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(2,2)        1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(3,3)        1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(4,4)        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D02E6A-4D37-4D0A-85FE-C4C2A4CDDD91}"/>
                  </a:ext>
                </a:extLst>
              </p14:cNvPr>
              <p14:cNvContentPartPr/>
              <p14:nvPr/>
            </p14:nvContentPartPr>
            <p14:xfrm>
              <a:off x="2977735" y="2997292"/>
              <a:ext cx="488880" cy="194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D02E6A-4D37-4D0A-85FE-C4C2A4CDDD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9095" y="2988292"/>
                <a:ext cx="5065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755145E-33C8-4F1A-B4CC-44C38DDB1D24}"/>
                  </a:ext>
                </a:extLst>
              </p14:cNvPr>
              <p14:cNvContentPartPr/>
              <p14:nvPr/>
            </p14:nvContentPartPr>
            <p14:xfrm>
              <a:off x="3076735" y="3818092"/>
              <a:ext cx="248760" cy="130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755145E-33C8-4F1A-B4CC-44C38DDB1D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8095" y="3809092"/>
                <a:ext cx="2664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52B541-3C4B-4E6D-BF93-BCF9B264317A}"/>
                  </a:ext>
                </a:extLst>
              </p14:cNvPr>
              <p14:cNvContentPartPr/>
              <p14:nvPr/>
            </p14:nvContentPartPr>
            <p14:xfrm>
              <a:off x="2681455" y="4557532"/>
              <a:ext cx="319320" cy="64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52B541-3C4B-4E6D-BF93-BCF9B26431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72815" y="4548892"/>
                <a:ext cx="3369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CA42ADA-1854-4BFA-8057-7DF5E981DF94}"/>
                  </a:ext>
                </a:extLst>
              </p14:cNvPr>
              <p14:cNvContentPartPr/>
              <p14:nvPr/>
            </p14:nvContentPartPr>
            <p14:xfrm>
              <a:off x="1531975" y="5510812"/>
              <a:ext cx="24624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CA42ADA-1854-4BFA-8057-7DF5E981DF9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23335" y="5502172"/>
                <a:ext cx="26388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ommand Window…"/>
          <p:cNvSpPr txBox="1">
            <a:spLocks noGrp="1"/>
          </p:cNvSpPr>
          <p:nvPr>
            <p:ph type="body" idx="1"/>
          </p:nvPr>
        </p:nvSpPr>
        <p:spPr>
          <a:xfrm>
            <a:off x="240995" y="266461"/>
            <a:ext cx="12522810" cy="9220678"/>
          </a:xfrm>
          <a:prstGeom prst="rect">
            <a:avLst/>
          </a:prstGeom>
          <a:solidFill>
            <a:srgbClr val="FFFFFF"/>
          </a:solidFill>
          <a:ln w="9525">
            <a:round/>
          </a:ln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Command Window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&gt;&gt; [i,j,s] = find(aSparse)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i =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  1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  2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  3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  4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j =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  1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  2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  3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  4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s =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  1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  1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  1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  1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 Sparse Array Identification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</a:t>
            </a:r>
            <a:r>
              <a:t> %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&gt;&gt; issparse(aSparse)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ans =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</a:t>
            </a:r>
            <a:r>
              <a:rPr sz="1600" b="1" u="sng">
                <a:solidFill>
                  <a:srgbClr val="0433FF"/>
                </a:solidFill>
              </a:rPr>
              <a:t>logical</a:t>
            </a:r>
            <a:endParaRPr sz="1600"/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1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 </a:t>
            </a:r>
            <a:r>
              <a:t>% Working with Sparse Matrices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4A874E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&gt;&gt;</a:t>
            </a:r>
            <a:r>
              <a:t> %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&gt;&gt; aSparse(3,3) = 3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aSparse =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(1,1)        1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(2,2)        1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(3,3)        3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(4,4)        1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ommand Window…"/>
          <p:cNvSpPr txBox="1">
            <a:spLocks noGrp="1"/>
          </p:cNvSpPr>
          <p:nvPr>
            <p:ph type="body" idx="1"/>
          </p:nvPr>
        </p:nvSpPr>
        <p:spPr>
          <a:xfrm>
            <a:off x="240995" y="266461"/>
            <a:ext cx="12522810" cy="9220678"/>
          </a:xfrm>
          <a:prstGeom prst="rect">
            <a:avLst/>
          </a:prstGeom>
          <a:solidFill>
            <a:srgbClr val="FFFFFF"/>
          </a:solidFill>
          <a:ln w="9525">
            <a:round/>
          </a:ln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Command Window</a:t>
            </a:r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1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&gt;&gt; aNnz = nnz(aSparse)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aNnz =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  4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&gt;&gt; aNonzeros = nonzeros(aSparse)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aNonzeros =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  1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  1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  3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  1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&gt;&gt; aNzmax = nzmax(aSparse)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aNzmax =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  4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&gt;&gt; aSpones = spones(aSparse)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aSpones =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(1,1)        1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(2,2)        1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(3,3)        1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(4,4)        1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&gt;&gt; aSpalloc = spalloc(3,4,3)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aSpalloc =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 All zero sparse: 3×4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&gt;&gt; whos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Name           Size            Bytes  Class     Attributes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600"/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a              4x4               128  double              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aNnz           1x1                 8  double              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aNonzeros      4x1                32  double              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aNzmax         1x1                 8  double              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aSpalloc       3x4                88  double    sparse    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aSparse        4x4               104  double    sparse    </a:t>
            </a:r>
          </a:p>
          <a:p>
            <a:pPr marL="0" indent="0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/>
              <a:t>  aSpones        4x4               104  double    sparse     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">
  <a:themeElements>
    <a:clrScheme name="Chalkboard">
      <a:dk1>
        <a:srgbClr val="BF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4194</Words>
  <Application>Microsoft Office PowerPoint</Application>
  <PresentationFormat>Custom</PresentationFormat>
  <Paragraphs>935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Cambria Math</vt:lpstr>
      <vt:lpstr>Chalkduster</vt:lpstr>
      <vt:lpstr>Courier</vt:lpstr>
      <vt:lpstr>Helvetica Neue</vt:lpstr>
      <vt:lpstr>Chalkboard</vt:lpstr>
      <vt:lpstr> Advanced Features : Sparse Arrays, Cell Arrays, Structures, and Function Handles</vt:lpstr>
      <vt:lpstr>Outline</vt:lpstr>
      <vt:lpstr>Sparse Array</vt:lpstr>
      <vt:lpstr>PowerPoint Presentation</vt:lpstr>
      <vt:lpstr>Sparse Array</vt:lpstr>
      <vt:lpstr>Sparse Array</vt:lpstr>
      <vt:lpstr>PowerPoint Presentation</vt:lpstr>
      <vt:lpstr>PowerPoint Presentation</vt:lpstr>
      <vt:lpstr>PowerPoint Presentation</vt:lpstr>
      <vt:lpstr>PowerPoint Presentation</vt:lpstr>
      <vt:lpstr>Cell Arrays</vt:lpstr>
      <vt:lpstr>Sparse Array</vt:lpstr>
      <vt:lpstr>Cell Arrays</vt:lpstr>
      <vt:lpstr>Cell Arrays</vt:lpstr>
      <vt:lpstr>PowerPoint Presentation</vt:lpstr>
      <vt:lpstr>PowerPoint Presentation</vt:lpstr>
      <vt:lpstr>Cell Arrays</vt:lpstr>
      <vt:lpstr>PowerPoint Presentation</vt:lpstr>
      <vt:lpstr>PowerPoint Presentation</vt:lpstr>
      <vt:lpstr>PowerPoint Presentation</vt:lpstr>
      <vt:lpstr>Structure Arrays</vt:lpstr>
      <vt:lpstr>Structure Array</vt:lpstr>
      <vt:lpstr>Structure Arrays</vt:lpstr>
      <vt:lpstr>Structure Arrays</vt:lpstr>
      <vt:lpstr>PowerPoint Presentation</vt:lpstr>
      <vt:lpstr>PowerPoint Presentation</vt:lpstr>
      <vt:lpstr>PowerPoint Presentation</vt:lpstr>
      <vt:lpstr>PowerPoint Presentation</vt:lpstr>
      <vt:lpstr>Structure Arrays</vt:lpstr>
      <vt:lpstr>PowerPoint Presentation</vt:lpstr>
      <vt:lpstr>PowerPoint Presentation</vt:lpstr>
      <vt:lpstr>PowerPoint Presentation</vt:lpstr>
      <vt:lpstr>PowerPoint Presentation</vt:lpstr>
      <vt:lpstr>Function Handle</vt:lpstr>
      <vt:lpstr>Function Handle</vt:lpstr>
      <vt:lpstr>Function Handle</vt:lpstr>
      <vt:lpstr>Function Handle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Chapter-7 Advanced Features : Sparse Arrays, Cell Arrays, Structures, and Function Handles</dc:title>
  <dc:creator>admin</dc:creator>
  <cp:lastModifiedBy>KANISHA SHAH</cp:lastModifiedBy>
  <cp:revision>14</cp:revision>
  <cp:lastPrinted>2020-11-21T15:59:31Z</cp:lastPrinted>
  <dcterms:modified xsi:type="dcterms:W3CDTF">2022-02-17T02:20:51Z</dcterms:modified>
</cp:coreProperties>
</file>